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0" r:id="rId1"/>
  </p:sldMasterIdLst>
  <p:notesMasterIdLst>
    <p:notesMasterId r:id="rId40"/>
  </p:notesMasterIdLst>
  <p:sldIdLst>
    <p:sldId id="259" r:id="rId2"/>
    <p:sldId id="301" r:id="rId3"/>
    <p:sldId id="332" r:id="rId4"/>
    <p:sldId id="333" r:id="rId5"/>
    <p:sldId id="334" r:id="rId6"/>
    <p:sldId id="335" r:id="rId7"/>
    <p:sldId id="336" r:id="rId8"/>
    <p:sldId id="337" r:id="rId9"/>
    <p:sldId id="338" r:id="rId10"/>
    <p:sldId id="339" r:id="rId11"/>
    <p:sldId id="340" r:id="rId12"/>
    <p:sldId id="341" r:id="rId13"/>
    <p:sldId id="342" r:id="rId14"/>
    <p:sldId id="264" r:id="rId15"/>
    <p:sldId id="307" r:id="rId16"/>
    <p:sldId id="309" r:id="rId17"/>
    <p:sldId id="310" r:id="rId18"/>
    <p:sldId id="344" r:id="rId19"/>
    <p:sldId id="348" r:id="rId20"/>
    <p:sldId id="349" r:id="rId21"/>
    <p:sldId id="350" r:id="rId22"/>
    <p:sldId id="343" r:id="rId23"/>
    <p:sldId id="351" r:id="rId24"/>
    <p:sldId id="311" r:id="rId25"/>
    <p:sldId id="313" r:id="rId26"/>
    <p:sldId id="345" r:id="rId27"/>
    <p:sldId id="305" r:id="rId28"/>
    <p:sldId id="329" r:id="rId29"/>
    <p:sldId id="330" r:id="rId30"/>
    <p:sldId id="331" r:id="rId31"/>
    <p:sldId id="352" r:id="rId32"/>
    <p:sldId id="355" r:id="rId33"/>
    <p:sldId id="356" r:id="rId34"/>
    <p:sldId id="357" r:id="rId35"/>
    <p:sldId id="358" r:id="rId36"/>
    <p:sldId id="354" r:id="rId37"/>
    <p:sldId id="359" r:id="rId38"/>
    <p:sldId id="346" r:id="rId39"/>
  </p:sldIdLst>
  <p:sldSz cx="14630400" cy="8229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p:restoredTop sz="85151"/>
  </p:normalViewPr>
  <p:slideViewPr>
    <p:cSldViewPr snapToGrid="0" snapToObjects="1">
      <p:cViewPr>
        <p:scale>
          <a:sx n="63" d="100"/>
          <a:sy n="63" d="100"/>
        </p:scale>
        <p:origin x="424"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9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6436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9944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63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38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2921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0048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0117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630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895757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a:solidFill>
                  <a:srgbClr val="000000"/>
                </a:solidFill>
                <a:effectLst/>
                <a:latin typeface="Arial"/>
                <a:ea typeface="Arial"/>
                <a:cs typeface="Arial"/>
                <a:sym typeface="Arial"/>
              </a:rPr>
              <a:t>本章包括以下内容</a:t>
            </a:r>
            <a:r>
              <a:rPr lang="en-US" altLang="zh-CN" sz="1100" b="0" i="0" u="none" strike="noStrike" cap="none" dirty="0">
                <a:solidFill>
                  <a:srgbClr val="000000"/>
                </a:solidFill>
                <a:effectLst/>
                <a:latin typeface="Arial"/>
                <a:ea typeface="Arial"/>
                <a:cs typeface="Arial"/>
                <a:sym typeface="Arial"/>
              </a:rPr>
              <a:t>: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神经网络的核心组件</a:t>
            </a: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Keras</a:t>
            </a:r>
            <a:r>
              <a:rPr lang="en-US" sz="1100" b="0" i="0" u="none" strike="noStrike" cap="none" dirty="0">
                <a:solidFill>
                  <a:srgbClr val="000000"/>
                </a:solidFill>
                <a:effectLst/>
                <a:latin typeface="Arial"/>
                <a:ea typeface="Arial"/>
                <a:cs typeface="Arial"/>
                <a:sym typeface="Arial"/>
              </a:rPr>
              <a:t> </a:t>
            </a:r>
            <a:r>
              <a:rPr lang="zh-CN" altLang="en-US" sz="1100" b="0" i="0" u="none" strike="noStrike" cap="none" dirty="0">
                <a:solidFill>
                  <a:srgbClr val="000000"/>
                </a:solidFill>
                <a:effectLst/>
                <a:latin typeface="Arial"/>
                <a:ea typeface="Arial"/>
                <a:cs typeface="Arial"/>
                <a:sym typeface="Arial"/>
              </a:rPr>
              <a:t>简介</a:t>
            </a: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 建立深度学习工作站</a:t>
            </a: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 使用神经网络解决基本的分类问题与回归问题 </a:t>
            </a:r>
            <a:endParaRPr lang="zh-CN" alt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0903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56236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3542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6486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2050571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2684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3534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601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75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546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465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284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73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dirty="0" smtClean="0">
                <a:latin typeface="Microsoft YaHei" charset="-122"/>
                <a:ea typeface="Microsoft YaHei" charset="-122"/>
                <a:cs typeface="Microsoft YaHei" charset="-122"/>
              </a:rPr>
              <a:t> </a:t>
            </a:r>
            <a:r>
              <a:rPr lang="en-US" altLang="zh-CN" sz="1100" dirty="0" smtClean="0">
                <a:latin typeface="Microsoft YaHei" charset="-122"/>
                <a:ea typeface="Microsoft YaHei" charset="-122"/>
                <a:cs typeface="Microsoft YaHei" charset="-122"/>
              </a:rPr>
              <a:t>IMDB</a:t>
            </a:r>
            <a:r>
              <a:rPr lang="zh-CN" altLang="en-US" sz="1100" dirty="0" smtClean="0">
                <a:latin typeface="Microsoft YaHei" charset="-122"/>
                <a:ea typeface="Microsoft YaHei" charset="-122"/>
                <a:cs typeface="Microsoft YaHei" charset="-122"/>
              </a:rPr>
              <a:t>包含来自互联网电影数据库</a:t>
            </a:r>
            <a:r>
              <a:rPr lang="en-US" altLang="zh-CN" sz="1100" dirty="0" smtClean="0">
                <a:latin typeface="Microsoft YaHei" charset="-122"/>
                <a:ea typeface="Microsoft YaHei" charset="-122"/>
                <a:cs typeface="Microsoft YaHei" charset="-122"/>
              </a:rPr>
              <a:t>(IMDB)</a:t>
            </a:r>
            <a:r>
              <a:rPr lang="zh-CN" altLang="en-US" sz="1100" dirty="0" smtClean="0">
                <a:latin typeface="Microsoft YaHei" charset="-122"/>
                <a:ea typeface="Microsoft YaHei" charset="-122"/>
                <a:cs typeface="Microsoft YaHei" charset="-122"/>
              </a:rPr>
              <a:t>的 </a:t>
            </a:r>
            <a:r>
              <a:rPr lang="en-US" altLang="zh-CN" sz="1100" dirty="0" smtClean="0">
                <a:latin typeface="Microsoft YaHei" charset="-122"/>
                <a:ea typeface="Microsoft YaHei" charset="-122"/>
                <a:cs typeface="Microsoft YaHei" charset="-122"/>
              </a:rPr>
              <a:t>50 000 </a:t>
            </a:r>
            <a:r>
              <a:rPr lang="zh-CN" altLang="en-US" sz="1100" dirty="0" smtClean="0">
                <a:latin typeface="Microsoft YaHei" charset="-122"/>
                <a:ea typeface="Microsoft YaHei" charset="-122"/>
                <a:cs typeface="Microsoft YaHei" charset="-122"/>
              </a:rPr>
              <a:t>条严重两极分化的评论。数据集被分为用于训练的 </a:t>
            </a:r>
            <a:r>
              <a:rPr lang="en-US" altLang="zh-CN" sz="1100" dirty="0" smtClean="0">
                <a:latin typeface="Microsoft YaHei" charset="-122"/>
                <a:ea typeface="Microsoft YaHei" charset="-122"/>
                <a:cs typeface="Microsoft YaHei" charset="-122"/>
              </a:rPr>
              <a:t>25,000 </a:t>
            </a:r>
            <a:r>
              <a:rPr lang="zh-CN" altLang="en-US" sz="1100" dirty="0" smtClean="0">
                <a:latin typeface="Microsoft YaHei" charset="-122"/>
                <a:ea typeface="Microsoft YaHei" charset="-122"/>
                <a:cs typeface="Microsoft YaHei" charset="-122"/>
              </a:rPr>
              <a:t>条评论与用于测试的 </a:t>
            </a:r>
            <a:r>
              <a:rPr lang="en-US" altLang="zh-CN" sz="1100" dirty="0" smtClean="0">
                <a:latin typeface="Microsoft YaHei" charset="-122"/>
                <a:ea typeface="Microsoft YaHei" charset="-122"/>
                <a:cs typeface="Microsoft YaHei" charset="-122"/>
              </a:rPr>
              <a:t>25,000 </a:t>
            </a:r>
            <a:r>
              <a:rPr lang="zh-CN" altLang="en-US" sz="1100" dirty="0" smtClean="0">
                <a:latin typeface="Microsoft YaHei" charset="-122"/>
                <a:ea typeface="Microsoft YaHei" charset="-122"/>
                <a:cs typeface="Microsoft YaHei" charset="-122"/>
              </a:rPr>
              <a:t>条评论，训练集和测试集都包含 </a:t>
            </a:r>
            <a:r>
              <a:rPr lang="en-US" altLang="zh-CN" sz="1100" dirty="0" smtClean="0">
                <a:latin typeface="Microsoft YaHei" charset="-122"/>
                <a:ea typeface="Microsoft YaHei" charset="-122"/>
                <a:cs typeface="Microsoft YaHei" charset="-122"/>
              </a:rPr>
              <a:t>50% </a:t>
            </a:r>
            <a:r>
              <a:rPr lang="zh-CN" altLang="en-US" sz="1100" dirty="0" smtClean="0">
                <a:latin typeface="Microsoft YaHei" charset="-122"/>
                <a:ea typeface="Microsoft YaHei" charset="-122"/>
                <a:cs typeface="Microsoft YaHei" charset="-122"/>
              </a:rPr>
              <a:t>的正面评论和 </a:t>
            </a:r>
            <a:r>
              <a:rPr lang="en-US" altLang="zh-CN" sz="1100" dirty="0" smtClean="0">
                <a:latin typeface="Microsoft YaHei" charset="-122"/>
                <a:ea typeface="Microsoft YaHei" charset="-122"/>
                <a:cs typeface="Microsoft YaHei" charset="-122"/>
              </a:rPr>
              <a:t>50% </a:t>
            </a:r>
            <a:r>
              <a:rPr lang="zh-CN" altLang="en-US" sz="1100" smtClean="0">
                <a:latin typeface="Microsoft YaHei" charset="-122"/>
                <a:ea typeface="Microsoft YaHei" charset="-122"/>
                <a:cs typeface="Microsoft YaHei" charset="-122"/>
              </a:rPr>
              <a:t>的负面评论。 </a:t>
            </a:r>
            <a:endParaRPr dirty="0"/>
          </a:p>
        </p:txBody>
      </p:sp>
    </p:spTree>
    <p:extLst>
      <p:ext uri="{BB962C8B-B14F-4D97-AF65-F5344CB8AC3E}">
        <p14:creationId xmlns:p14="http://schemas.microsoft.com/office/powerpoint/2010/main" val="779286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dirty="0" smtClean="0">
                <a:latin typeface="Microsoft YaHei" charset="-122"/>
                <a:ea typeface="Microsoft YaHei" charset="-122"/>
                <a:cs typeface="Microsoft YaHei" charset="-122"/>
              </a:rPr>
              <a:t> </a:t>
            </a:r>
            <a:r>
              <a:rPr lang="en-US" altLang="zh-CN" sz="1100" dirty="0" smtClean="0">
                <a:latin typeface="Microsoft YaHei" charset="-122"/>
                <a:ea typeface="Microsoft YaHei" charset="-122"/>
                <a:cs typeface="Microsoft YaHei" charset="-122"/>
              </a:rPr>
              <a:t>IMDB</a:t>
            </a:r>
            <a:r>
              <a:rPr lang="zh-CN" altLang="en-US" sz="1100" dirty="0" smtClean="0">
                <a:latin typeface="Microsoft YaHei" charset="-122"/>
                <a:ea typeface="Microsoft YaHei" charset="-122"/>
                <a:cs typeface="Microsoft YaHei" charset="-122"/>
              </a:rPr>
              <a:t>包含来自互联网电影数据库</a:t>
            </a:r>
            <a:r>
              <a:rPr lang="en-US" altLang="zh-CN" sz="1100" dirty="0" smtClean="0">
                <a:latin typeface="Microsoft YaHei" charset="-122"/>
                <a:ea typeface="Microsoft YaHei" charset="-122"/>
                <a:cs typeface="Microsoft YaHei" charset="-122"/>
              </a:rPr>
              <a:t>(IMDB)</a:t>
            </a:r>
            <a:r>
              <a:rPr lang="zh-CN" altLang="en-US" sz="1100" dirty="0" smtClean="0">
                <a:latin typeface="Microsoft YaHei" charset="-122"/>
                <a:ea typeface="Microsoft YaHei" charset="-122"/>
                <a:cs typeface="Microsoft YaHei" charset="-122"/>
              </a:rPr>
              <a:t>的 </a:t>
            </a:r>
            <a:r>
              <a:rPr lang="en-US" altLang="zh-CN" sz="1100" dirty="0" smtClean="0">
                <a:latin typeface="Microsoft YaHei" charset="-122"/>
                <a:ea typeface="Microsoft YaHei" charset="-122"/>
                <a:cs typeface="Microsoft YaHei" charset="-122"/>
              </a:rPr>
              <a:t>50 000 </a:t>
            </a:r>
            <a:r>
              <a:rPr lang="zh-CN" altLang="en-US" sz="1100" dirty="0" smtClean="0">
                <a:latin typeface="Microsoft YaHei" charset="-122"/>
                <a:ea typeface="Microsoft YaHei" charset="-122"/>
                <a:cs typeface="Microsoft YaHei" charset="-122"/>
              </a:rPr>
              <a:t>条严重两极分化的评论。数据集被分为用于训练的 </a:t>
            </a:r>
            <a:r>
              <a:rPr lang="en-US" altLang="zh-CN" sz="1100" dirty="0" smtClean="0">
                <a:latin typeface="Microsoft YaHei" charset="-122"/>
                <a:ea typeface="Microsoft YaHei" charset="-122"/>
                <a:cs typeface="Microsoft YaHei" charset="-122"/>
              </a:rPr>
              <a:t>25,000 </a:t>
            </a:r>
            <a:r>
              <a:rPr lang="zh-CN" altLang="en-US" sz="1100" dirty="0" smtClean="0">
                <a:latin typeface="Microsoft YaHei" charset="-122"/>
                <a:ea typeface="Microsoft YaHei" charset="-122"/>
                <a:cs typeface="Microsoft YaHei" charset="-122"/>
              </a:rPr>
              <a:t>条评论与用于测试的 </a:t>
            </a:r>
            <a:r>
              <a:rPr lang="en-US" altLang="zh-CN" sz="1100" dirty="0" smtClean="0">
                <a:latin typeface="Microsoft YaHei" charset="-122"/>
                <a:ea typeface="Microsoft YaHei" charset="-122"/>
                <a:cs typeface="Microsoft YaHei" charset="-122"/>
              </a:rPr>
              <a:t>25,000 </a:t>
            </a:r>
            <a:r>
              <a:rPr lang="zh-CN" altLang="en-US" sz="1100" dirty="0" smtClean="0">
                <a:latin typeface="Microsoft YaHei" charset="-122"/>
                <a:ea typeface="Microsoft YaHei" charset="-122"/>
                <a:cs typeface="Microsoft YaHei" charset="-122"/>
              </a:rPr>
              <a:t>条评论，训练集和测试集都包含 </a:t>
            </a:r>
            <a:r>
              <a:rPr lang="en-US" altLang="zh-CN" sz="1100" dirty="0" smtClean="0">
                <a:latin typeface="Microsoft YaHei" charset="-122"/>
                <a:ea typeface="Microsoft YaHei" charset="-122"/>
                <a:cs typeface="Microsoft YaHei" charset="-122"/>
              </a:rPr>
              <a:t>50% </a:t>
            </a:r>
            <a:r>
              <a:rPr lang="zh-CN" altLang="en-US" sz="1100" dirty="0" smtClean="0">
                <a:latin typeface="Microsoft YaHei" charset="-122"/>
                <a:ea typeface="Microsoft YaHei" charset="-122"/>
                <a:cs typeface="Microsoft YaHei" charset="-122"/>
              </a:rPr>
              <a:t>的正面评论和 </a:t>
            </a:r>
            <a:r>
              <a:rPr lang="en-US" altLang="zh-CN" sz="1100" dirty="0" smtClean="0">
                <a:latin typeface="Microsoft YaHei" charset="-122"/>
                <a:ea typeface="Microsoft YaHei" charset="-122"/>
                <a:cs typeface="Microsoft YaHei" charset="-122"/>
              </a:rPr>
              <a:t>50% </a:t>
            </a:r>
            <a:r>
              <a:rPr lang="zh-CN" altLang="en-US" sz="1100" dirty="0" smtClean="0">
                <a:latin typeface="Microsoft YaHei" charset="-122"/>
                <a:ea typeface="Microsoft YaHei" charset="-122"/>
                <a:cs typeface="Microsoft YaHei" charset="-122"/>
              </a:rPr>
              <a:t>的负面评论。 </a:t>
            </a:r>
            <a:endParaRPr dirty="0"/>
          </a:p>
        </p:txBody>
      </p:sp>
    </p:spTree>
    <p:extLst>
      <p:ext uri="{BB962C8B-B14F-4D97-AF65-F5344CB8AC3E}">
        <p14:creationId xmlns:p14="http://schemas.microsoft.com/office/powerpoint/2010/main" val="1401050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2751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280848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019879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028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5288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33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424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506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9312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549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4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84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574968-6DEE-5148-ACAA-0BD9B861E3AE}"/>
              </a:ext>
            </a:extLst>
          </p:cNvPr>
          <p:cNvSpPr>
            <a:spLocks noGrp="1"/>
          </p:cNvSpPr>
          <p:nvPr>
            <p:ph type="ctrTitle"/>
          </p:nvPr>
        </p:nvSpPr>
        <p:spPr>
          <a:xfrm>
            <a:off x="1828800" y="1346836"/>
            <a:ext cx="10972800" cy="2865120"/>
          </a:xfrm>
        </p:spPr>
        <p:txBody>
          <a:bodyPr anchor="b"/>
          <a:lstStyle>
            <a:lvl1pPr algn="ctr">
              <a:defRPr sz="7200"/>
            </a:lvl1pPr>
          </a:lstStyle>
          <a:p>
            <a:r>
              <a:rPr lang="en-US" dirty="0"/>
              <a:t>Click to edit Master title style</a:t>
            </a:r>
          </a:p>
        </p:txBody>
      </p:sp>
      <p:sp>
        <p:nvSpPr>
          <p:cNvPr id="3" name="Subtitle 2">
            <a:extLst>
              <a:ext uri="{FF2B5EF4-FFF2-40B4-BE49-F238E27FC236}">
                <a16:creationId xmlns="" xmlns:a16="http://schemas.microsoft.com/office/drawing/2014/main" id="{B64E49AB-D446-C943-BD9B-C0D7CD70B1E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edit Master subtitle style</a:t>
            </a:r>
          </a:p>
        </p:txBody>
      </p:sp>
      <p:sp>
        <p:nvSpPr>
          <p:cNvPr id="4" name="Date Placeholder 3">
            <a:extLst>
              <a:ext uri="{FF2B5EF4-FFF2-40B4-BE49-F238E27FC236}">
                <a16:creationId xmlns="" xmlns:a16="http://schemas.microsoft.com/office/drawing/2014/main" id="{9797E214-349B-064C-95FC-517F65807321}"/>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5" name="Footer Placeholder 4">
            <a:extLst>
              <a:ext uri="{FF2B5EF4-FFF2-40B4-BE49-F238E27FC236}">
                <a16:creationId xmlns="" xmlns:a16="http://schemas.microsoft.com/office/drawing/2014/main" id="{E8A80CC9-836A-6D4E-8962-A84FEEE04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7DE9CC-7DEE-3C4E-9EFD-6169B583A0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17100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78D109-A6DA-3B45-9A1D-8F025CC1D0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85385EE-79AF-0841-ADDD-66E167F365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F5A673E-B47A-CC48-8251-67D37910E59A}"/>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5" name="Footer Placeholder 4">
            <a:extLst>
              <a:ext uri="{FF2B5EF4-FFF2-40B4-BE49-F238E27FC236}">
                <a16:creationId xmlns="" xmlns:a16="http://schemas.microsoft.com/office/drawing/2014/main" id="{E5AC4194-7247-D348-B3B4-C4E6A3B61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1F8CFAE-441E-8E4B-BC22-23AD71BB64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80703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0D129E0-F43A-B948-9B69-2759C6D7AB00}"/>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6BE13B-681C-274F-B810-F809CABD9131}"/>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62524CA-9548-8045-8B43-468A6B25E52B}"/>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5" name="Footer Placeholder 4">
            <a:extLst>
              <a:ext uri="{FF2B5EF4-FFF2-40B4-BE49-F238E27FC236}">
                <a16:creationId xmlns="" xmlns:a16="http://schemas.microsoft.com/office/drawing/2014/main" id="{82FF2D90-0961-6E43-A880-499F272DA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F7DEC87-71AE-2541-9229-C2DCDBED0D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836127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884F42-DBA8-5C42-9B45-7A90E53BA01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 xmlns:a16="http://schemas.microsoft.com/office/drawing/2014/main" id="{A7F098D6-8008-1E46-B3C0-0F5190F3FB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8BA4C5C-5DF3-7D41-9869-BF692094A1B4}"/>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5" name="Footer Placeholder 4">
            <a:extLst>
              <a:ext uri="{FF2B5EF4-FFF2-40B4-BE49-F238E27FC236}">
                <a16:creationId xmlns="" xmlns:a16="http://schemas.microsoft.com/office/drawing/2014/main" id="{DB6092BF-26D3-E440-B95C-0E2EDB648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87C4D0B-5476-9F40-BEDA-C248EBB200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0595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057FFD-CE82-EB43-A564-0DBADA07A6D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 xmlns:a16="http://schemas.microsoft.com/office/drawing/2014/main" id="{EBB3CF16-A909-4F40-8B86-CDCDAA770A7F}"/>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4E915E9C-0FDC-6C48-AC61-7004908385DD}"/>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5" name="Footer Placeholder 4">
            <a:extLst>
              <a:ext uri="{FF2B5EF4-FFF2-40B4-BE49-F238E27FC236}">
                <a16:creationId xmlns="" xmlns:a16="http://schemas.microsoft.com/office/drawing/2014/main" id="{97DC43E2-7905-6847-90B1-3E0AEA6DA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6FBCAF0-A0C9-F948-BFB0-AEF0BFBCEA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51939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BF196-9611-2745-BB84-826F878DB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8FDDC54-616C-824A-86CB-BDFE3BA1A498}"/>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1E05EB4-BE31-844F-A5FA-D0D480F4FABD}"/>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30428B7-F2EB-8542-B0C0-D365AEFA5921}"/>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6" name="Footer Placeholder 5">
            <a:extLst>
              <a:ext uri="{FF2B5EF4-FFF2-40B4-BE49-F238E27FC236}">
                <a16:creationId xmlns="" xmlns:a16="http://schemas.microsoft.com/office/drawing/2014/main" id="{7E1712CE-73D2-4F4C-B76F-7BE93D850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5913FED-0431-CA41-A819-D51934ADE0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27371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EB972A-58CE-8D47-90A0-62FF851C57BD}"/>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474588F-AD3A-954F-A6A0-2D9B2C285D02}"/>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a:extLst>
              <a:ext uri="{FF2B5EF4-FFF2-40B4-BE49-F238E27FC236}">
                <a16:creationId xmlns="" xmlns:a16="http://schemas.microsoft.com/office/drawing/2014/main" id="{1F0FA198-54A4-4740-A0A6-69EA225FE4AB}"/>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F842A12-4AE7-D34F-8935-B1B759AA6EDE}"/>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a:extLst>
              <a:ext uri="{FF2B5EF4-FFF2-40B4-BE49-F238E27FC236}">
                <a16:creationId xmlns="" xmlns:a16="http://schemas.microsoft.com/office/drawing/2014/main" id="{42B14D28-B248-E740-B3D7-3BDD8D093041}"/>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EF5B9DA5-1296-564B-8999-517B1A637CAC}"/>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8" name="Footer Placeholder 7">
            <a:extLst>
              <a:ext uri="{FF2B5EF4-FFF2-40B4-BE49-F238E27FC236}">
                <a16:creationId xmlns="" xmlns:a16="http://schemas.microsoft.com/office/drawing/2014/main" id="{2416125E-5442-CC48-B9F3-D23B50BC1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2F96E8B9-7210-9A44-817C-74648E81CA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537961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6528B1-1606-8741-940E-AB58AD136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75921A66-4D06-B345-B5E0-EA3597D23EEB}"/>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4" name="Footer Placeholder 3">
            <a:extLst>
              <a:ext uri="{FF2B5EF4-FFF2-40B4-BE49-F238E27FC236}">
                <a16:creationId xmlns="" xmlns:a16="http://schemas.microsoft.com/office/drawing/2014/main" id="{949297A4-7C06-114F-89AF-8B1E338F7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185AE34-1CCE-CE44-AB0A-FA674D44C3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14730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C946B49-9DFF-E54C-B104-3AC4FFB71AC1}"/>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3" name="Footer Placeholder 2">
            <a:extLst>
              <a:ext uri="{FF2B5EF4-FFF2-40B4-BE49-F238E27FC236}">
                <a16:creationId xmlns="" xmlns:a16="http://schemas.microsoft.com/office/drawing/2014/main" id="{80D136C2-86B2-9442-875A-7FFF458B76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0B3FBBB-ACC1-F44D-A1A6-D0840CA448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594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7BED2-270F-524E-ACC2-19C0653E91B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 xmlns:a16="http://schemas.microsoft.com/office/drawing/2014/main" id="{07480154-AF14-4040-BA03-F382C6E3F44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A457294-5468-1A46-851A-8FC0312C37B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49B286D4-E4E2-E347-90AB-B78269D97FA0}"/>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6" name="Footer Placeholder 5">
            <a:extLst>
              <a:ext uri="{FF2B5EF4-FFF2-40B4-BE49-F238E27FC236}">
                <a16:creationId xmlns="" xmlns:a16="http://schemas.microsoft.com/office/drawing/2014/main" id="{9102B23C-4524-6745-851E-AEDA2E486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17FDC57-16D9-7741-9AAC-70A4493DF0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771697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EFE660-3366-AC42-879B-B95C91FF4E5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 xmlns:a16="http://schemas.microsoft.com/office/drawing/2014/main" id="{2D625911-31BA-3342-B22C-E70AF2ACCADA}"/>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 xmlns:a16="http://schemas.microsoft.com/office/drawing/2014/main" id="{0CC9A7B9-B991-6642-96D3-17FF1B38EF0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1B177DA8-6DB1-474E-9C35-F9DF0AE3F978}"/>
              </a:ext>
            </a:extLst>
          </p:cNvPr>
          <p:cNvSpPr>
            <a:spLocks noGrp="1"/>
          </p:cNvSpPr>
          <p:nvPr>
            <p:ph type="dt" sz="half" idx="10"/>
          </p:nvPr>
        </p:nvSpPr>
        <p:spPr/>
        <p:txBody>
          <a:bodyPr/>
          <a:lstStyle/>
          <a:p>
            <a:fld id="{484F7587-7339-3144-89B3-0693B198E957}" type="datetimeFigureOut">
              <a:rPr lang="en-US" smtClean="0"/>
              <a:t>9/1/19</a:t>
            </a:fld>
            <a:endParaRPr lang="en-US"/>
          </a:p>
        </p:txBody>
      </p:sp>
      <p:sp>
        <p:nvSpPr>
          <p:cNvPr id="6" name="Footer Placeholder 5">
            <a:extLst>
              <a:ext uri="{FF2B5EF4-FFF2-40B4-BE49-F238E27FC236}">
                <a16:creationId xmlns="" xmlns:a16="http://schemas.microsoft.com/office/drawing/2014/main" id="{30AA5E48-E575-1D40-AC24-5024FDB0B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A394CA0-CAD0-A94C-9A39-8BA043C0A1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0653853"/>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E582AEB-5C37-4240-8122-0D3311BC5120}"/>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85B5E891-D848-944B-8F1C-5A299D68C69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165E5E6F-3F90-5A48-B3E0-62873F606356}"/>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4F7587-7339-3144-89B3-0693B198E957}" type="datetimeFigureOut">
              <a:rPr lang="en-US" smtClean="0"/>
              <a:t>9/1/19</a:t>
            </a:fld>
            <a:endParaRPr lang="en-US"/>
          </a:p>
        </p:txBody>
      </p:sp>
      <p:sp>
        <p:nvSpPr>
          <p:cNvPr id="5" name="Footer Placeholder 4">
            <a:extLst>
              <a:ext uri="{FF2B5EF4-FFF2-40B4-BE49-F238E27FC236}">
                <a16:creationId xmlns="" xmlns:a16="http://schemas.microsoft.com/office/drawing/2014/main" id="{27E04E04-087A-904D-8664-92C42E512F4F}"/>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CF2AA3A-B0A1-9743-92F3-C6758A06B1C6}"/>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0362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hdr="0" ftr="0" dt="0"/>
  <p:txStyles>
    <p:titleStyle>
      <a:lvl1pPr algn="l" defTabSz="1097280" rtl="0" eaLnBrk="1" latinLnBrk="0" hangingPunct="1">
        <a:lnSpc>
          <a:spcPct val="90000"/>
        </a:lnSpc>
        <a:spcBef>
          <a:spcPct val="0"/>
        </a:spcBef>
        <a:buNone/>
        <a:defRPr sz="528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5"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keras.io/preprocessing/sequenc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7"/>
        <p:cNvGrpSpPr/>
        <p:nvPr/>
      </p:nvGrpSpPr>
      <p:grpSpPr>
        <a:xfrm>
          <a:off x="0" y="0"/>
          <a:ext cx="0" cy="0"/>
          <a:chOff x="0" y="0"/>
          <a:chExt cx="0" cy="0"/>
        </a:xfrm>
      </p:grpSpPr>
      <p:sp>
        <p:nvSpPr>
          <p:cNvPr id="394" name="Google Shape;394;p97"/>
          <p:cNvSpPr txBox="1"/>
          <p:nvPr/>
        </p:nvSpPr>
        <p:spPr>
          <a:xfrm>
            <a:off x="3117136" y="2883493"/>
            <a:ext cx="8396127" cy="95186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zh-CN" altLang="en-US" sz="4800" dirty="0">
                <a:solidFill>
                  <a:srgbClr val="434343"/>
                </a:solidFill>
                <a:latin typeface="Microsoft YaHei" charset="-122"/>
                <a:ea typeface="Microsoft YaHei" charset="-122"/>
                <a:cs typeface="Microsoft YaHei" charset="-122"/>
                <a:sym typeface="Google Sans"/>
              </a:rPr>
              <a:t>第二章</a:t>
            </a:r>
            <a:endParaRPr lang="en-US" altLang="zh-CN" sz="4800" dirty="0">
              <a:solidFill>
                <a:srgbClr val="434343"/>
              </a:solidFill>
              <a:latin typeface="Microsoft YaHei" charset="-122"/>
              <a:ea typeface="Microsoft YaHei" charset="-122"/>
              <a:cs typeface="Microsoft YaHei" charset="-122"/>
              <a:sym typeface="Google Sans"/>
            </a:endParaRPr>
          </a:p>
          <a:p>
            <a:pPr marL="0" lvl="0" indent="0" algn="ctr" rtl="0">
              <a:lnSpc>
                <a:spcPct val="150000"/>
              </a:lnSpc>
              <a:spcBef>
                <a:spcPts val="0"/>
              </a:spcBef>
              <a:spcAft>
                <a:spcPts val="0"/>
              </a:spcAft>
              <a:buNone/>
            </a:pPr>
            <a:r>
              <a:rPr lang="zh-CN" altLang="en-US" sz="4800" dirty="0">
                <a:solidFill>
                  <a:srgbClr val="434343"/>
                </a:solidFill>
                <a:latin typeface="Microsoft YaHei" charset="-122"/>
                <a:ea typeface="Microsoft YaHei" charset="-122"/>
                <a:cs typeface="Microsoft YaHei" charset="-122"/>
                <a:sym typeface="Google Sans"/>
              </a:rPr>
              <a:t>神经网络入门</a:t>
            </a:r>
            <a:endParaRPr lang="en-US" altLang="zh-CN" sz="4800" dirty="0">
              <a:solidFill>
                <a:srgbClr val="434343"/>
              </a:solidFill>
              <a:latin typeface="Microsoft YaHei" charset="-122"/>
              <a:ea typeface="Microsoft YaHei" charset="-122"/>
              <a:cs typeface="Microsoft YaHei" charset="-122"/>
              <a:sym typeface="Google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en-US" altLang="zh-CN" sz="3600" dirty="0" err="1" smtClean="0">
                <a:solidFill>
                  <a:srgbClr val="3C4043"/>
                </a:solidFill>
                <a:latin typeface="Microsoft YaHei" charset="-122"/>
                <a:ea typeface="Microsoft YaHei" charset="-122"/>
                <a:cs typeface="Microsoft YaHei" charset="-122"/>
                <a:sym typeface="Google Sans"/>
              </a:rPr>
              <a:t>Keras</a:t>
            </a:r>
            <a:r>
              <a:rPr lang="zh-CN" altLang="en-US" sz="3600" dirty="0" smtClean="0">
                <a:solidFill>
                  <a:srgbClr val="3C4043"/>
                </a:solidFill>
                <a:latin typeface="Microsoft YaHei" charset="-122"/>
                <a:ea typeface="Microsoft YaHei" charset="-122"/>
                <a:cs typeface="Microsoft YaHei" charset="-122"/>
                <a:sym typeface="Google Sans"/>
              </a:rPr>
              <a:t> 开发环境 </a:t>
            </a:r>
            <a:endParaRPr lang="en-US" altLang="zh-CN" sz="3600" dirty="0">
              <a:solidFill>
                <a:srgbClr val="3C4043"/>
              </a:solidFill>
              <a:latin typeface="Microsoft YaHei" charset="-122"/>
              <a:ea typeface="Microsoft YaHei" charset="-122"/>
              <a:cs typeface="Microsoft YaHei" charset="-122"/>
              <a:sym typeface="Google Sans"/>
            </a:endParaRPr>
          </a:p>
        </p:txBody>
      </p:sp>
      <p:pic>
        <p:nvPicPr>
          <p:cNvPr id="5" name="Picture 4">
            <a:extLst>
              <a:ext uri="{FF2B5EF4-FFF2-40B4-BE49-F238E27FC236}">
                <a16:creationId xmlns="" xmlns:a16="http://schemas.microsoft.com/office/drawing/2014/main" id="{54183378-B4B2-EA49-9938-905571E52C91}"/>
              </a:ext>
            </a:extLst>
          </p:cNvPr>
          <p:cNvPicPr>
            <a:picLocks noChangeAspect="1"/>
          </p:cNvPicPr>
          <p:nvPr/>
        </p:nvPicPr>
        <p:blipFill>
          <a:blip r:embed="rId3"/>
          <a:stretch>
            <a:fillRect/>
          </a:stretch>
        </p:blipFill>
        <p:spPr>
          <a:xfrm>
            <a:off x="928879" y="4361719"/>
            <a:ext cx="2540000" cy="2540000"/>
          </a:xfrm>
          <a:prstGeom prst="rect">
            <a:avLst/>
          </a:prstGeom>
        </p:spPr>
      </p:pic>
      <p:pic>
        <p:nvPicPr>
          <p:cNvPr id="8" name="Picture 7">
            <a:extLst>
              <a:ext uri="{FF2B5EF4-FFF2-40B4-BE49-F238E27FC236}">
                <a16:creationId xmlns="" xmlns:a16="http://schemas.microsoft.com/office/drawing/2014/main" id="{B589C463-9B26-F14A-8148-D774D1B4605F}"/>
              </a:ext>
            </a:extLst>
          </p:cNvPr>
          <p:cNvPicPr>
            <a:picLocks noChangeAspect="1"/>
          </p:cNvPicPr>
          <p:nvPr/>
        </p:nvPicPr>
        <p:blipFill>
          <a:blip r:embed="rId4"/>
          <a:stretch>
            <a:fillRect/>
          </a:stretch>
        </p:blipFill>
        <p:spPr>
          <a:xfrm>
            <a:off x="5551727" y="4267199"/>
            <a:ext cx="2667000" cy="2654300"/>
          </a:xfrm>
          <a:prstGeom prst="rect">
            <a:avLst/>
          </a:prstGeom>
        </p:spPr>
      </p:pic>
      <p:pic>
        <p:nvPicPr>
          <p:cNvPr id="11" name="Picture 10">
            <a:extLst>
              <a:ext uri="{FF2B5EF4-FFF2-40B4-BE49-F238E27FC236}">
                <a16:creationId xmlns="" xmlns:a16="http://schemas.microsoft.com/office/drawing/2014/main" id="{6FA0A5DD-CB44-FE44-BEA2-1414A8110E60}"/>
              </a:ext>
            </a:extLst>
          </p:cNvPr>
          <p:cNvPicPr>
            <a:picLocks noChangeAspect="1"/>
          </p:cNvPicPr>
          <p:nvPr/>
        </p:nvPicPr>
        <p:blipFill>
          <a:blip r:embed="rId5"/>
          <a:stretch>
            <a:fillRect/>
          </a:stretch>
        </p:blipFill>
        <p:spPr>
          <a:xfrm>
            <a:off x="10301575" y="4320532"/>
            <a:ext cx="2557175" cy="2547633"/>
          </a:xfrm>
          <a:prstGeom prst="rect">
            <a:avLst/>
          </a:prstGeom>
        </p:spPr>
      </p:pic>
      <p:sp>
        <p:nvSpPr>
          <p:cNvPr id="12" name="Google Shape;450;p102">
            <a:extLst>
              <a:ext uri="{FF2B5EF4-FFF2-40B4-BE49-F238E27FC236}">
                <a16:creationId xmlns="" xmlns:a16="http://schemas.microsoft.com/office/drawing/2014/main" id="{1A030AC2-CCD1-1B4B-811D-4EEF9E1228DF}"/>
              </a:ext>
            </a:extLst>
          </p:cNvPr>
          <p:cNvSpPr txBox="1"/>
          <p:nvPr/>
        </p:nvSpPr>
        <p:spPr>
          <a:xfrm>
            <a:off x="928879" y="1492668"/>
            <a:ext cx="10615421" cy="2774531"/>
          </a:xfrm>
          <a:prstGeom prst="rect">
            <a:avLst/>
          </a:prstGeom>
          <a:noFill/>
          <a:ln>
            <a:noFill/>
          </a:ln>
        </p:spPr>
        <p:txBody>
          <a:bodyPr spcFirstLastPara="1" wrap="square" lIns="91425" tIns="91425" rIns="91425" bIns="91425" anchor="t" anchorCtr="0">
            <a:noAutofit/>
          </a:bodyPr>
          <a:lstStyle/>
          <a:p>
            <a:pPr marL="457200" lvl="0" indent="-457200">
              <a:lnSpc>
                <a:spcPct val="150000"/>
              </a:lnSpc>
              <a:buFont typeface="Arial" charset="0"/>
              <a:buChar char="•"/>
            </a:pP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Python</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2.7-3.6</a:t>
            </a:r>
          </a:p>
          <a:p>
            <a:pPr marL="457200" lvl="0" indent="-457200">
              <a:lnSpc>
                <a:spcPct val="150000"/>
              </a:lnSpc>
              <a:buFont typeface="Arial" charset="0"/>
              <a:buChar char="•"/>
            </a:pP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Support</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CNN</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&amp;</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RNN</a:t>
            </a:r>
          </a:p>
          <a:p>
            <a:pPr marL="457200" lvl="0" indent="-457200">
              <a:lnSpc>
                <a:spcPct val="150000"/>
              </a:lnSpc>
              <a:buFont typeface="Arial" charset="0"/>
              <a:buChar char="•"/>
            </a:pP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Run</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on</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CPU</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&amp;</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GPU</a:t>
            </a:r>
          </a:p>
        </p:txBody>
      </p:sp>
    </p:spTree>
    <p:extLst>
      <p:ext uri="{BB962C8B-B14F-4D97-AF65-F5344CB8AC3E}">
        <p14:creationId xmlns:p14="http://schemas.microsoft.com/office/powerpoint/2010/main" val="6012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Rectangle 4">
            <a:extLst>
              <a:ext uri="{FF2B5EF4-FFF2-40B4-BE49-F238E27FC236}">
                <a16:creationId xmlns="" xmlns:a16="http://schemas.microsoft.com/office/drawing/2014/main" id="{B0344BC2-5873-1D4E-A88F-C2166B290481}"/>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chemeClr val="bg1"/>
                </a:solidFill>
                <a:latin typeface="Microsoft YaHei" charset="-122"/>
                <a:ea typeface="Microsoft YaHei" charset="-122"/>
                <a:cs typeface="Microsoft YaHei" charset="-122"/>
                <a:sym typeface="Google Sans"/>
              </a:rPr>
              <a:t>使用 </a:t>
            </a:r>
            <a:r>
              <a:rPr lang="en-US" altLang="zh-CN" sz="3600" dirty="0" smtClean="0">
                <a:solidFill>
                  <a:schemeClr val="bg1"/>
                </a:solidFill>
                <a:latin typeface="Microsoft YaHei" charset="-122"/>
                <a:ea typeface="Microsoft YaHei" charset="-122"/>
                <a:cs typeface="Microsoft YaHei" charset="-122"/>
                <a:sym typeface="Google Sans"/>
              </a:rPr>
              <a:t>pip</a:t>
            </a:r>
            <a:r>
              <a:rPr lang="zh-CN" altLang="en-US" sz="3600" dirty="0" smtClean="0">
                <a:solidFill>
                  <a:schemeClr val="bg1"/>
                </a:solidFill>
                <a:latin typeface="Microsoft YaHei" charset="-122"/>
                <a:ea typeface="Microsoft YaHei" charset="-122"/>
                <a:cs typeface="Microsoft YaHei" charset="-122"/>
                <a:sym typeface="Google Sans"/>
              </a:rPr>
              <a:t> 安装 </a:t>
            </a:r>
            <a:r>
              <a:rPr lang="en-US" altLang="zh-CN" sz="3600" dirty="0" err="1" smtClean="0">
                <a:solidFill>
                  <a:schemeClr val="bg1"/>
                </a:solidFill>
                <a:latin typeface="Microsoft YaHei" charset="-122"/>
                <a:ea typeface="Microsoft YaHei" charset="-122"/>
                <a:cs typeface="Microsoft YaHei" charset="-122"/>
                <a:sym typeface="Google Sans"/>
              </a:rPr>
              <a:t>Keras</a:t>
            </a:r>
            <a:endParaRPr lang="en-US" altLang="zh-CN" sz="3600" dirty="0">
              <a:solidFill>
                <a:schemeClr val="bg1"/>
              </a:solidFill>
              <a:latin typeface="Microsoft YaHei" charset="-122"/>
              <a:ea typeface="Microsoft YaHei" charset="-122"/>
              <a:cs typeface="Microsoft YaHei" charset="-122"/>
              <a:sym typeface="Google Sans"/>
            </a:endParaRPr>
          </a:p>
        </p:txBody>
      </p:sp>
      <p:pic>
        <p:nvPicPr>
          <p:cNvPr id="3" name="Picture 2"/>
          <p:cNvPicPr>
            <a:picLocks noChangeAspect="1"/>
          </p:cNvPicPr>
          <p:nvPr/>
        </p:nvPicPr>
        <p:blipFill>
          <a:blip r:embed="rId3"/>
          <a:stretch>
            <a:fillRect/>
          </a:stretch>
        </p:blipFill>
        <p:spPr>
          <a:xfrm>
            <a:off x="981781" y="1465007"/>
            <a:ext cx="12666838" cy="5624707"/>
          </a:xfrm>
          <a:prstGeom prst="rect">
            <a:avLst/>
          </a:prstGeom>
        </p:spPr>
      </p:pic>
    </p:spTree>
    <p:extLst>
      <p:ext uri="{BB962C8B-B14F-4D97-AF65-F5344CB8AC3E}">
        <p14:creationId xmlns:p14="http://schemas.microsoft.com/office/powerpoint/2010/main" val="1908832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Rectangle 4">
            <a:extLst>
              <a:ext uri="{FF2B5EF4-FFF2-40B4-BE49-F238E27FC236}">
                <a16:creationId xmlns="" xmlns:a16="http://schemas.microsoft.com/office/drawing/2014/main" id="{B0344BC2-5873-1D4E-A88F-C2166B290481}"/>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chemeClr val="bg1"/>
                </a:solidFill>
                <a:latin typeface="Microsoft YaHei" charset="-122"/>
                <a:ea typeface="Microsoft YaHei" charset="-122"/>
                <a:cs typeface="Microsoft YaHei" charset="-122"/>
                <a:sym typeface="Google Sans"/>
              </a:rPr>
              <a:t>在 </a:t>
            </a:r>
            <a:r>
              <a:rPr lang="en-US" altLang="zh-CN" sz="3600" dirty="0" err="1" smtClean="0">
                <a:solidFill>
                  <a:schemeClr val="bg1"/>
                </a:solidFill>
                <a:latin typeface="Microsoft YaHei" charset="-122"/>
                <a:ea typeface="Microsoft YaHei" charset="-122"/>
                <a:cs typeface="Microsoft YaHei" charset="-122"/>
                <a:sym typeface="Google Sans"/>
              </a:rPr>
              <a:t>Jupyter</a:t>
            </a:r>
            <a:r>
              <a:rPr lang="zh-CN" altLang="en-US" sz="3600" dirty="0" smtClean="0">
                <a:solidFill>
                  <a:schemeClr val="bg1"/>
                </a:solidFill>
                <a:latin typeface="Microsoft YaHei" charset="-122"/>
                <a:ea typeface="Microsoft YaHei" charset="-122"/>
                <a:cs typeface="Microsoft YaHei" charset="-122"/>
                <a:sym typeface="Google Sans"/>
              </a:rPr>
              <a:t> 中使用 </a:t>
            </a:r>
            <a:r>
              <a:rPr lang="en-US" altLang="zh-CN" sz="3600" dirty="0" err="1" smtClean="0">
                <a:solidFill>
                  <a:schemeClr val="bg1"/>
                </a:solidFill>
                <a:latin typeface="Microsoft YaHei" charset="-122"/>
                <a:ea typeface="Microsoft YaHei" charset="-122"/>
                <a:cs typeface="Microsoft YaHei" charset="-122"/>
                <a:sym typeface="Google Sans"/>
              </a:rPr>
              <a:t>Keras</a:t>
            </a:r>
            <a:r>
              <a:rPr lang="zh-CN" altLang="en-US" sz="3600" dirty="0" smtClean="0">
                <a:solidFill>
                  <a:schemeClr val="bg1"/>
                </a:solidFill>
                <a:latin typeface="Microsoft YaHei" charset="-122"/>
                <a:ea typeface="Microsoft YaHei" charset="-122"/>
                <a:cs typeface="Microsoft YaHei" charset="-122"/>
                <a:sym typeface="Google Sans"/>
              </a:rPr>
              <a:t> 开发</a:t>
            </a:r>
            <a:endParaRPr lang="en-US" altLang="zh-CN" sz="3600" dirty="0">
              <a:solidFill>
                <a:schemeClr val="bg1"/>
              </a:solidFill>
              <a:latin typeface="Microsoft YaHei" charset="-122"/>
              <a:ea typeface="Microsoft YaHei" charset="-122"/>
              <a:cs typeface="Microsoft YaHei" charset="-122"/>
              <a:sym typeface="Google Sans"/>
            </a:endParaRPr>
          </a:p>
        </p:txBody>
      </p:sp>
      <p:pic>
        <p:nvPicPr>
          <p:cNvPr id="3" name="Picture 2"/>
          <p:cNvPicPr>
            <a:picLocks noChangeAspect="1"/>
          </p:cNvPicPr>
          <p:nvPr/>
        </p:nvPicPr>
        <p:blipFill>
          <a:blip r:embed="rId3"/>
          <a:stretch>
            <a:fillRect/>
          </a:stretch>
        </p:blipFill>
        <p:spPr>
          <a:xfrm>
            <a:off x="415417" y="2132457"/>
            <a:ext cx="13799566" cy="3964686"/>
          </a:xfrm>
          <a:prstGeom prst="rect">
            <a:avLst/>
          </a:prstGeom>
        </p:spPr>
      </p:pic>
    </p:spTree>
    <p:extLst>
      <p:ext uri="{BB962C8B-B14F-4D97-AF65-F5344CB8AC3E}">
        <p14:creationId xmlns:p14="http://schemas.microsoft.com/office/powerpoint/2010/main" val="10753453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707124" y="3269950"/>
            <a:ext cx="9232743" cy="1900800"/>
          </a:xfrm>
          <a:prstGeom prst="rect">
            <a:avLst/>
          </a:prstGeom>
          <a:noFill/>
          <a:ln>
            <a:noFill/>
          </a:ln>
        </p:spPr>
        <p:txBody>
          <a:bodyPr spcFirstLastPara="1" wrap="square" lIns="91425" tIns="91425" rIns="91425" bIns="91425" anchor="t" anchorCtr="0">
            <a:noAutofit/>
          </a:bodyPr>
          <a:lstStyle/>
          <a:p>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Hello</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TensorFlow</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p>
        </p:txBody>
      </p:sp>
      <p:sp>
        <p:nvSpPr>
          <p:cNvPr id="3" name="Rectangle 2">
            <a:extLst>
              <a:ext uri="{FF2B5EF4-FFF2-40B4-BE49-F238E27FC236}">
                <a16:creationId xmlns="" xmlns:a16="http://schemas.microsoft.com/office/drawing/2014/main" id="{0BF149E0-5578-1D43-9E6F-08D5A961B2B2}"/>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latin typeface="Times New Roman" panose="02020603050405020304" pitchFamily="18" charset="0"/>
                <a:cs typeface="Times New Roman" panose="02020603050405020304" pitchFamily="18" charset="0"/>
              </a:rPr>
              <a:t>Try</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it</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0850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数据、模型、损失函数与优化器</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charset="-122"/>
                <a:ea typeface="Microsoft YaHei" charset="-122"/>
                <a:cs typeface="Microsoft YaHei" charset="-122"/>
                <a:sym typeface="Google Sans"/>
              </a:rPr>
              <a:t>神经网络四个核心概念间关系</a:t>
            </a:r>
            <a:endParaRPr lang="en-US" altLang="zh-CN" sz="3600" dirty="0">
              <a:solidFill>
                <a:srgbClr val="3C4043"/>
              </a:solidFill>
              <a:latin typeface="Microsoft YaHei" charset="-122"/>
              <a:ea typeface="Microsoft YaHei" charset="-122"/>
              <a:cs typeface="Microsoft YaHei" charset="-122"/>
              <a:sym typeface="Google Sans"/>
            </a:endParaRPr>
          </a:p>
        </p:txBody>
      </p:sp>
      <p:pic>
        <p:nvPicPr>
          <p:cNvPr id="5" name="Picture 4">
            <a:extLst>
              <a:ext uri="{FF2B5EF4-FFF2-40B4-BE49-F238E27FC236}">
                <a16:creationId xmlns="" xmlns:a16="http://schemas.microsoft.com/office/drawing/2014/main" id="{2548BC97-53FE-FB44-B330-7367BF48A0E4}"/>
              </a:ext>
            </a:extLst>
          </p:cNvPr>
          <p:cNvPicPr>
            <a:picLocks noChangeAspect="1"/>
          </p:cNvPicPr>
          <p:nvPr/>
        </p:nvPicPr>
        <p:blipFill>
          <a:blip r:embed="rId3"/>
          <a:stretch>
            <a:fillRect/>
          </a:stretch>
        </p:blipFill>
        <p:spPr>
          <a:xfrm>
            <a:off x="837560" y="3560504"/>
            <a:ext cx="5518150" cy="2710180"/>
          </a:xfrm>
          <a:prstGeom prst="rect">
            <a:avLst/>
          </a:prstGeom>
        </p:spPr>
      </p:pic>
      <p:cxnSp>
        <p:nvCxnSpPr>
          <p:cNvPr id="6" name="Straight Arrow Connector 5">
            <a:extLst>
              <a:ext uri="{FF2B5EF4-FFF2-40B4-BE49-F238E27FC236}">
                <a16:creationId xmlns="" xmlns:a16="http://schemas.microsoft.com/office/drawing/2014/main" id="{AF75528A-A9DA-C34D-8ADA-B40A53586A8C}"/>
              </a:ext>
            </a:extLst>
          </p:cNvPr>
          <p:cNvCxnSpPr/>
          <p:nvPr/>
        </p:nvCxnSpPr>
        <p:spPr>
          <a:xfrm flipH="1">
            <a:off x="1106920" y="3119155"/>
            <a:ext cx="4712769" cy="0"/>
          </a:xfrm>
          <a:prstGeom prst="straightConnector1">
            <a:avLst/>
          </a:prstGeom>
          <a:ln w="38100">
            <a:solidFill>
              <a:srgbClr val="FF000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sp>
        <p:nvSpPr>
          <p:cNvPr id="7" name="Google Shape;450;p102">
            <a:extLst>
              <a:ext uri="{FF2B5EF4-FFF2-40B4-BE49-F238E27FC236}">
                <a16:creationId xmlns="" xmlns:a16="http://schemas.microsoft.com/office/drawing/2014/main" id="{D92A85B1-CF62-1C43-9828-1BA5945A79F5}"/>
              </a:ext>
            </a:extLst>
          </p:cNvPr>
          <p:cNvSpPr txBox="1"/>
          <p:nvPr/>
        </p:nvSpPr>
        <p:spPr>
          <a:xfrm>
            <a:off x="2710383" y="2462289"/>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charset="-122"/>
                <a:ea typeface="Microsoft YaHei" charset="-122"/>
                <a:cs typeface="Microsoft YaHei" charset="-122"/>
                <a:sym typeface="Google Sans"/>
              </a:rPr>
              <a:t>前向传播</a:t>
            </a:r>
            <a:endParaRPr lang="en-US" altLang="zh-CN" sz="2400" dirty="0">
              <a:solidFill>
                <a:srgbClr val="3C4043"/>
              </a:solidFill>
              <a:latin typeface="Microsoft YaHei" charset="-122"/>
              <a:ea typeface="Microsoft YaHei" charset="-122"/>
              <a:cs typeface="Microsoft YaHei" charset="-122"/>
              <a:sym typeface="Google Sans"/>
            </a:endParaRPr>
          </a:p>
        </p:txBody>
      </p:sp>
      <p:cxnSp>
        <p:nvCxnSpPr>
          <p:cNvPr id="9" name="Straight Arrow Connector 8">
            <a:extLst>
              <a:ext uri="{FF2B5EF4-FFF2-40B4-BE49-F238E27FC236}">
                <a16:creationId xmlns="" xmlns:a16="http://schemas.microsoft.com/office/drawing/2014/main" id="{7BE8F890-0F6A-8249-A15A-80911FF92590}"/>
              </a:ext>
            </a:extLst>
          </p:cNvPr>
          <p:cNvCxnSpPr/>
          <p:nvPr/>
        </p:nvCxnSpPr>
        <p:spPr>
          <a:xfrm flipH="1">
            <a:off x="1106919" y="6573660"/>
            <a:ext cx="4712769" cy="0"/>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0" name="Google Shape;450;p102">
            <a:extLst>
              <a:ext uri="{FF2B5EF4-FFF2-40B4-BE49-F238E27FC236}">
                <a16:creationId xmlns="" xmlns:a16="http://schemas.microsoft.com/office/drawing/2014/main" id="{67C47AB2-52E3-2A46-A10B-62A63A65E875}"/>
              </a:ext>
            </a:extLst>
          </p:cNvPr>
          <p:cNvSpPr txBox="1"/>
          <p:nvPr/>
        </p:nvSpPr>
        <p:spPr>
          <a:xfrm>
            <a:off x="2710382" y="6679850"/>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charset="-122"/>
                <a:ea typeface="Microsoft YaHei" charset="-122"/>
                <a:cs typeface="Microsoft YaHei" charset="-122"/>
                <a:sym typeface="Google Sans"/>
              </a:rPr>
              <a:t>反向传播</a:t>
            </a:r>
            <a:endParaRPr lang="en-US" altLang="zh-CN" sz="2400" dirty="0">
              <a:solidFill>
                <a:srgbClr val="3C4043"/>
              </a:solidFill>
              <a:latin typeface="Microsoft YaHei" charset="-122"/>
              <a:ea typeface="Microsoft YaHei" charset="-122"/>
              <a:cs typeface="Microsoft YaHei" charset="-122"/>
              <a:sym typeface="Google Sans"/>
            </a:endParaRPr>
          </a:p>
        </p:txBody>
      </p:sp>
      <p:pic>
        <p:nvPicPr>
          <p:cNvPr id="11" name="Picture 10">
            <a:extLst>
              <a:ext uri="{FF2B5EF4-FFF2-40B4-BE49-F238E27FC236}">
                <a16:creationId xmlns="" xmlns:a16="http://schemas.microsoft.com/office/drawing/2014/main" id="{532DA475-B394-714A-95DB-E618071DE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2959" y="1261059"/>
            <a:ext cx="7642321" cy="5515298"/>
          </a:xfrm>
          <a:prstGeom prst="rect">
            <a:avLst/>
          </a:prstGeom>
        </p:spPr>
      </p:pic>
      <p:sp>
        <p:nvSpPr>
          <p:cNvPr id="12" name="Google Shape;450;p102">
            <a:extLst>
              <a:ext uri="{FF2B5EF4-FFF2-40B4-BE49-F238E27FC236}">
                <a16:creationId xmlns="" xmlns:a16="http://schemas.microsoft.com/office/drawing/2014/main" id="{42FC9258-9748-2048-AA29-82F2136510F7}"/>
              </a:ext>
            </a:extLst>
          </p:cNvPr>
          <p:cNvSpPr txBox="1"/>
          <p:nvPr/>
        </p:nvSpPr>
        <p:spPr>
          <a:xfrm>
            <a:off x="9704130" y="6627436"/>
            <a:ext cx="2204703" cy="5519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smtClean="0">
                <a:solidFill>
                  <a:srgbClr val="3C4043"/>
                </a:solidFill>
                <a:latin typeface="Microsoft YaHei" charset="-122"/>
                <a:ea typeface="Microsoft YaHei" charset="-122"/>
                <a:cs typeface="Microsoft YaHei" charset="-122"/>
                <a:sym typeface="Google Sans"/>
              </a:rPr>
              <a:t>（输入）数据</a:t>
            </a:r>
            <a:endParaRPr lang="en-US" altLang="zh-CN" sz="2400" dirty="0">
              <a:solidFill>
                <a:srgbClr val="3C4043"/>
              </a:solidFill>
              <a:latin typeface="Microsoft YaHei" charset="-122"/>
              <a:ea typeface="Microsoft YaHei" charset="-122"/>
              <a:cs typeface="Microsoft YaHei" charset="-122"/>
              <a:sym typeface="Google Sans"/>
            </a:endParaRPr>
          </a:p>
        </p:txBody>
      </p:sp>
      <p:sp>
        <p:nvSpPr>
          <p:cNvPr id="16" name="Google Shape;450;p102">
            <a:extLst>
              <a:ext uri="{FF2B5EF4-FFF2-40B4-BE49-F238E27FC236}">
                <a16:creationId xmlns="" xmlns:a16="http://schemas.microsoft.com/office/drawing/2014/main" id="{71DCB7FE-7DC3-E84D-AFEB-A373A1A1FAF8}"/>
              </a:ext>
            </a:extLst>
          </p:cNvPr>
          <p:cNvSpPr txBox="1"/>
          <p:nvPr/>
        </p:nvSpPr>
        <p:spPr>
          <a:xfrm>
            <a:off x="7509213" y="3901916"/>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charset="-122"/>
                <a:ea typeface="Microsoft YaHei" charset="-122"/>
                <a:cs typeface="Microsoft YaHei" charset="-122"/>
                <a:sym typeface="Google Sans"/>
              </a:rPr>
              <a:t>损失函数</a:t>
            </a:r>
            <a:endParaRPr lang="en-US" altLang="zh-CN" sz="2400" dirty="0">
              <a:solidFill>
                <a:srgbClr val="3C4043"/>
              </a:solidFill>
              <a:latin typeface="Microsoft YaHei" charset="-122"/>
              <a:ea typeface="Microsoft YaHei" charset="-122"/>
              <a:cs typeface="Microsoft YaHei" charset="-122"/>
              <a:sym typeface="Google Sans"/>
            </a:endParaRPr>
          </a:p>
        </p:txBody>
      </p:sp>
      <p:sp>
        <p:nvSpPr>
          <p:cNvPr id="17" name="Google Shape;450;p102">
            <a:extLst>
              <a:ext uri="{FF2B5EF4-FFF2-40B4-BE49-F238E27FC236}">
                <a16:creationId xmlns="" xmlns:a16="http://schemas.microsoft.com/office/drawing/2014/main" id="{42FC9258-9748-2048-AA29-82F2136510F7}"/>
              </a:ext>
            </a:extLst>
          </p:cNvPr>
          <p:cNvSpPr txBox="1"/>
          <p:nvPr/>
        </p:nvSpPr>
        <p:spPr>
          <a:xfrm>
            <a:off x="10571350" y="5312986"/>
            <a:ext cx="2204703" cy="5519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smtClean="0">
                <a:solidFill>
                  <a:srgbClr val="3C4043"/>
                </a:solidFill>
                <a:latin typeface="Microsoft YaHei" charset="-122"/>
                <a:ea typeface="Microsoft YaHei" charset="-122"/>
                <a:cs typeface="Microsoft YaHei" charset="-122"/>
                <a:sym typeface="Google Sans"/>
              </a:rPr>
              <a:t>（标签）数据</a:t>
            </a:r>
            <a:endParaRPr lang="en-US" altLang="zh-CN" sz="2400" dirty="0">
              <a:solidFill>
                <a:srgbClr val="3C4043"/>
              </a:solidFill>
              <a:latin typeface="Microsoft YaHei" charset="-122"/>
              <a:ea typeface="Microsoft YaHei" charset="-122"/>
              <a:cs typeface="Microsoft YaHei" charset="-122"/>
              <a:sym typeface="Google Sans"/>
            </a:endParaRPr>
          </a:p>
        </p:txBody>
      </p:sp>
      <p:sp>
        <p:nvSpPr>
          <p:cNvPr id="18" name="Google Shape;450;p102">
            <a:extLst>
              <a:ext uri="{FF2B5EF4-FFF2-40B4-BE49-F238E27FC236}">
                <a16:creationId xmlns="" xmlns:a16="http://schemas.microsoft.com/office/drawing/2014/main" id="{78ADD9FA-411E-A247-BD6F-B463F30C3478}"/>
              </a:ext>
            </a:extLst>
          </p:cNvPr>
          <p:cNvSpPr txBox="1"/>
          <p:nvPr/>
        </p:nvSpPr>
        <p:spPr>
          <a:xfrm>
            <a:off x="12579022" y="1652305"/>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smtClean="0">
                <a:solidFill>
                  <a:srgbClr val="3C4043"/>
                </a:solidFill>
                <a:latin typeface="Microsoft YaHei" charset="-122"/>
                <a:ea typeface="Microsoft YaHei" charset="-122"/>
                <a:cs typeface="Microsoft YaHei" charset="-122"/>
                <a:sym typeface="Google Sans"/>
              </a:rPr>
              <a:t>优化器</a:t>
            </a:r>
            <a:endParaRPr lang="en-US" altLang="zh-CN" sz="2400" dirty="0">
              <a:solidFill>
                <a:srgbClr val="3C4043"/>
              </a:solidFill>
              <a:latin typeface="Microsoft YaHei" charset="-122"/>
              <a:ea typeface="Microsoft YaHei" charset="-122"/>
              <a:cs typeface="Microsoft YaHei" charset="-122"/>
              <a:sym typeface="Google Sans"/>
            </a:endParaRPr>
          </a:p>
        </p:txBody>
      </p:sp>
      <p:sp>
        <p:nvSpPr>
          <p:cNvPr id="3" name="Rectangle 2"/>
          <p:cNvSpPr/>
          <p:nvPr/>
        </p:nvSpPr>
        <p:spPr>
          <a:xfrm>
            <a:off x="6662959" y="4466455"/>
            <a:ext cx="7091141" cy="2777934"/>
          </a:xfrm>
          <a:prstGeom prst="rect">
            <a:avLst/>
          </a:prstGeom>
          <a:noFill/>
          <a:ln>
            <a:solidFill>
              <a:srgbClr val="FF0000"/>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Microsoft YaHei" charset="-122"/>
              <a:ea typeface="Microsoft YaHei" charset="-122"/>
              <a:cs typeface="Microsoft YaHei" charset="-122"/>
            </a:endParaRPr>
          </a:p>
        </p:txBody>
      </p:sp>
      <p:sp>
        <p:nvSpPr>
          <p:cNvPr id="19" name="Google Shape;450;p102">
            <a:extLst>
              <a:ext uri="{FF2B5EF4-FFF2-40B4-BE49-F238E27FC236}">
                <a16:creationId xmlns="" xmlns:a16="http://schemas.microsoft.com/office/drawing/2014/main" id="{67C47AB2-52E3-2A46-A10B-62A63A65E875}"/>
              </a:ext>
            </a:extLst>
          </p:cNvPr>
          <p:cNvSpPr txBox="1"/>
          <p:nvPr/>
        </p:nvSpPr>
        <p:spPr>
          <a:xfrm>
            <a:off x="6756292" y="6657373"/>
            <a:ext cx="1505841" cy="564539"/>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zh-CN" altLang="en-US" sz="2400" smtClean="0">
                <a:solidFill>
                  <a:srgbClr val="3C4043"/>
                </a:solidFill>
                <a:latin typeface="Microsoft YaHei" charset="-122"/>
                <a:ea typeface="Microsoft YaHei" charset="-122"/>
                <a:cs typeface="Microsoft YaHei" charset="-122"/>
                <a:sym typeface="Google Sans"/>
              </a:rPr>
              <a:t>模型</a:t>
            </a:r>
            <a:endParaRPr lang="en-US" altLang="zh-CN" sz="24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3110795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神经网络层</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 xmlns:a16="http://schemas.microsoft.com/office/drawing/2014/main" id="{6AE27D72-C3F2-3C4A-B271-B02B3CB4138B}"/>
              </a:ext>
            </a:extLst>
          </p:cNvPr>
          <p:cNvPicPr>
            <a:picLocks noChangeAspect="1"/>
          </p:cNvPicPr>
          <p:nvPr/>
        </p:nvPicPr>
        <p:blipFill>
          <a:blip r:embed="rId3"/>
          <a:stretch>
            <a:fillRect/>
          </a:stretch>
        </p:blipFill>
        <p:spPr>
          <a:xfrm>
            <a:off x="983180" y="2753579"/>
            <a:ext cx="3718814" cy="4547095"/>
          </a:xfrm>
          <a:prstGeom prst="rect">
            <a:avLst/>
          </a:prstGeom>
        </p:spPr>
      </p:pic>
      <p:sp>
        <p:nvSpPr>
          <p:cNvPr id="8" name="Google Shape;450;p102">
            <a:extLst>
              <a:ext uri="{FF2B5EF4-FFF2-40B4-BE49-F238E27FC236}">
                <a16:creationId xmlns="" xmlns:a16="http://schemas.microsoft.com/office/drawing/2014/main" id="{C0CB6249-07E1-1D4C-A8B6-209F71F4FCF2}"/>
              </a:ext>
            </a:extLst>
          </p:cNvPr>
          <p:cNvSpPr txBox="1"/>
          <p:nvPr/>
        </p:nvSpPr>
        <p:spPr>
          <a:xfrm>
            <a:off x="1311370" y="1558338"/>
            <a:ext cx="2783463" cy="967886"/>
          </a:xfrm>
          <a:prstGeom prst="rect">
            <a:avLst/>
          </a:prstGeom>
          <a:noFill/>
          <a:ln>
            <a:noFill/>
          </a:ln>
        </p:spPr>
        <p:txBody>
          <a:bodyPr spcFirstLastPara="1" wrap="square" lIns="91425" tIns="91425" rIns="91425" bIns="91425" anchor="t" anchorCtr="0">
            <a:noAutofit/>
          </a:bodyPr>
          <a:lstStyle/>
          <a:p>
            <a:pPr lvl="0" algn="ctr"/>
            <a:r>
              <a:rPr lang="zh-CN" altLang="en-US"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全连接层</a:t>
            </a:r>
            <a:r>
              <a:rPr lang="en-US" altLang="zh-CN"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密集层</a:t>
            </a:r>
            <a:endParaRPr lang="en-US" altLang="zh-CN"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lvl="0" algn="ctr"/>
            <a:r>
              <a:rPr lang="en-US" altLang="zh-CN"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(FC/Dense)</a:t>
            </a:r>
          </a:p>
        </p:txBody>
      </p:sp>
      <p:pic>
        <p:nvPicPr>
          <p:cNvPr id="9" name="Picture 8">
            <a:extLst>
              <a:ext uri="{FF2B5EF4-FFF2-40B4-BE49-F238E27FC236}">
                <a16:creationId xmlns="" xmlns:a16="http://schemas.microsoft.com/office/drawing/2014/main" id="{03CD5F30-69DB-A947-B493-B5FA1CF7FD0C}"/>
              </a:ext>
            </a:extLst>
          </p:cNvPr>
          <p:cNvPicPr>
            <a:picLocks noChangeAspect="1"/>
          </p:cNvPicPr>
          <p:nvPr/>
        </p:nvPicPr>
        <p:blipFill>
          <a:blip r:embed="rId4"/>
          <a:stretch>
            <a:fillRect/>
          </a:stretch>
        </p:blipFill>
        <p:spPr>
          <a:xfrm>
            <a:off x="5082082" y="3360168"/>
            <a:ext cx="4745206" cy="3333916"/>
          </a:xfrm>
          <a:prstGeom prst="rect">
            <a:avLst/>
          </a:prstGeom>
        </p:spPr>
      </p:pic>
      <p:sp>
        <p:nvSpPr>
          <p:cNvPr id="10" name="Google Shape;450;p102">
            <a:extLst>
              <a:ext uri="{FF2B5EF4-FFF2-40B4-BE49-F238E27FC236}">
                <a16:creationId xmlns="" xmlns:a16="http://schemas.microsoft.com/office/drawing/2014/main" id="{960F51B1-42AF-9345-BA49-77ACE859992C}"/>
              </a:ext>
            </a:extLst>
          </p:cNvPr>
          <p:cNvSpPr txBox="1"/>
          <p:nvPr/>
        </p:nvSpPr>
        <p:spPr>
          <a:xfrm>
            <a:off x="6066151" y="1558338"/>
            <a:ext cx="2783463" cy="967886"/>
          </a:xfrm>
          <a:prstGeom prst="rect">
            <a:avLst/>
          </a:prstGeom>
          <a:noFill/>
          <a:ln>
            <a:noFill/>
          </a:ln>
        </p:spPr>
        <p:txBody>
          <a:bodyPr spcFirstLastPara="1" wrap="square" lIns="91425" tIns="91425" rIns="91425" bIns="91425" anchor="t" anchorCtr="0">
            <a:noAutofit/>
          </a:bodyPr>
          <a:lstStyle/>
          <a:p>
            <a:pPr lvl="0" algn="ctr"/>
            <a:r>
              <a:rPr lang="zh-CN" altLang="en-US"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卷积层</a:t>
            </a:r>
            <a:endParaRPr lang="en-US" altLang="zh-CN"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lvl="0" algn="ctr"/>
            <a:r>
              <a:rPr lang="en-US" altLang="zh-CN"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(Conv)</a:t>
            </a:r>
          </a:p>
        </p:txBody>
      </p:sp>
      <p:pic>
        <p:nvPicPr>
          <p:cNvPr id="11" name="Picture 10">
            <a:extLst>
              <a:ext uri="{FF2B5EF4-FFF2-40B4-BE49-F238E27FC236}">
                <a16:creationId xmlns="" xmlns:a16="http://schemas.microsoft.com/office/drawing/2014/main" id="{F5C7D339-9F28-BA43-9A8E-F97614410C63}"/>
              </a:ext>
            </a:extLst>
          </p:cNvPr>
          <p:cNvPicPr>
            <a:picLocks noChangeAspect="1"/>
          </p:cNvPicPr>
          <p:nvPr/>
        </p:nvPicPr>
        <p:blipFill>
          <a:blip r:embed="rId5"/>
          <a:stretch>
            <a:fillRect/>
          </a:stretch>
        </p:blipFill>
        <p:spPr>
          <a:xfrm>
            <a:off x="9922981" y="3344440"/>
            <a:ext cx="4579366" cy="3365373"/>
          </a:xfrm>
          <a:prstGeom prst="rect">
            <a:avLst/>
          </a:prstGeom>
        </p:spPr>
      </p:pic>
      <p:sp>
        <p:nvSpPr>
          <p:cNvPr id="12" name="Google Shape;450;p102">
            <a:extLst>
              <a:ext uri="{FF2B5EF4-FFF2-40B4-BE49-F238E27FC236}">
                <a16:creationId xmlns="" xmlns:a16="http://schemas.microsoft.com/office/drawing/2014/main" id="{1A030AC2-CCD1-1B4B-811D-4EEF9E1228DF}"/>
              </a:ext>
            </a:extLst>
          </p:cNvPr>
          <p:cNvSpPr txBox="1"/>
          <p:nvPr/>
        </p:nvSpPr>
        <p:spPr>
          <a:xfrm>
            <a:off x="10820932" y="1558338"/>
            <a:ext cx="2783463" cy="967886"/>
          </a:xfrm>
          <a:prstGeom prst="rect">
            <a:avLst/>
          </a:prstGeom>
          <a:noFill/>
          <a:ln>
            <a:noFill/>
          </a:ln>
        </p:spPr>
        <p:txBody>
          <a:bodyPr spcFirstLastPara="1" wrap="square" lIns="91425" tIns="91425" rIns="91425" bIns="91425" anchor="t" anchorCtr="0">
            <a:noAutofit/>
          </a:bodyPr>
          <a:lstStyle/>
          <a:p>
            <a:pPr lvl="0" algn="ctr"/>
            <a:r>
              <a:rPr lang="zh-CN" altLang="en-US"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池化层</a:t>
            </a:r>
            <a:endParaRPr lang="en-US" altLang="zh-CN"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lvl="0" algn="ctr"/>
            <a:r>
              <a:rPr lang="en-US" altLang="zh-CN"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(Pooling)</a:t>
            </a:r>
          </a:p>
        </p:txBody>
      </p:sp>
    </p:spTree>
    <p:extLst>
      <p:ext uri="{BB962C8B-B14F-4D97-AF65-F5344CB8AC3E}">
        <p14:creationId xmlns:p14="http://schemas.microsoft.com/office/powerpoint/2010/main" val="2232624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模型：层构成的神经网络</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3" name="Picture 12">
            <a:extLst>
              <a:ext uri="{FF2B5EF4-FFF2-40B4-BE49-F238E27FC236}">
                <a16:creationId xmlns="" xmlns:a16="http://schemas.microsoft.com/office/drawing/2014/main" id="{25A220AA-A5FE-AB4E-A3C9-B7EA1995636C}"/>
              </a:ext>
            </a:extLst>
          </p:cNvPr>
          <p:cNvPicPr>
            <a:picLocks noChangeAspect="1"/>
          </p:cNvPicPr>
          <p:nvPr/>
        </p:nvPicPr>
        <p:blipFill>
          <a:blip r:embed="rId3"/>
          <a:stretch>
            <a:fillRect/>
          </a:stretch>
        </p:blipFill>
        <p:spPr>
          <a:xfrm>
            <a:off x="833120" y="2032840"/>
            <a:ext cx="12964160" cy="4721860"/>
          </a:xfrm>
          <a:prstGeom prst="rect">
            <a:avLst/>
          </a:prstGeom>
        </p:spPr>
      </p:pic>
    </p:spTree>
    <p:extLst>
      <p:ext uri="{BB962C8B-B14F-4D97-AF65-F5344CB8AC3E}">
        <p14:creationId xmlns:p14="http://schemas.microsoft.com/office/powerpoint/2010/main" val="6022524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深度学习之”</a:t>
            </a:r>
            <a:r>
              <a:rPr lang="en-US" altLang="zh-CN" sz="4000" dirty="0">
                <a:solidFill>
                  <a:srgbClr val="3C4043"/>
                </a:solidFill>
                <a:latin typeface="Microsoft YaHei" charset="-122"/>
                <a:ea typeface="Microsoft YaHei" charset="-122"/>
                <a:cs typeface="Microsoft YaHei" charset="-122"/>
                <a:sym typeface="Google Sans"/>
              </a:rPr>
              <a:t>Hello MNIST”</a:t>
            </a:r>
          </a:p>
        </p:txBody>
      </p:sp>
    </p:spTree>
    <p:extLst>
      <p:ext uri="{BB962C8B-B14F-4D97-AF65-F5344CB8AC3E}">
        <p14:creationId xmlns:p14="http://schemas.microsoft.com/office/powerpoint/2010/main" val="1164459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数据集介绍</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a:p>
            <a:pPr lvl="0"/>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
        <p:nvSpPr>
          <p:cNvPr id="19" name="Google Shape;450;p102">
            <a:extLst>
              <a:ext uri="{FF2B5EF4-FFF2-40B4-BE49-F238E27FC236}">
                <a16:creationId xmlns="" xmlns:a16="http://schemas.microsoft.com/office/drawing/2014/main" id="{4920BA65-E867-0842-AD2B-6904829735EE}"/>
              </a:ext>
            </a:extLst>
          </p:cNvPr>
          <p:cNvSpPr txBox="1"/>
          <p:nvPr/>
        </p:nvSpPr>
        <p:spPr>
          <a:xfrm>
            <a:off x="986938" y="1244979"/>
            <a:ext cx="12068662" cy="1193422"/>
          </a:xfrm>
          <a:prstGeom prst="rect">
            <a:avLst/>
          </a:prstGeom>
          <a:noFill/>
          <a:ln>
            <a:noFill/>
          </a:ln>
        </p:spPr>
        <p:txBody>
          <a:bodyPr spcFirstLastPara="1" wrap="square" lIns="91425" tIns="91425" rIns="91425" bIns="91425" anchor="t" anchorCtr="0">
            <a:noAutofit/>
          </a:bodyPr>
          <a:lstStyle/>
          <a:p>
            <a:pPr>
              <a:lnSpc>
                <a:spcPct val="150000"/>
              </a:lnSpc>
            </a:pP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hlinkClick r:id="rId3"/>
              </a:rPr>
              <a:t>MNIST</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是一套手写体数字的图像数据集，包含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60,000</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个训练样例和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10,000</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个测试样例，由纽约大学的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Yann </a:t>
            </a:r>
            <a:r>
              <a:rPr lang="en-US" altLang="zh-CN" sz="2400" dirty="0" err="1">
                <a:solidFill>
                  <a:srgbClr val="3C4043"/>
                </a:solidFill>
                <a:latin typeface="Times New Roman" panose="02020603050405020304" pitchFamily="18" charset="0"/>
                <a:ea typeface="Google Sans"/>
                <a:cs typeface="Times New Roman" panose="02020603050405020304" pitchFamily="18" charset="0"/>
                <a:sym typeface="Google Sans"/>
              </a:rPr>
              <a:t>LeCun</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等人维护。</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5" name="Picture 4">
            <a:extLst>
              <a:ext uri="{FF2B5EF4-FFF2-40B4-BE49-F238E27FC236}">
                <a16:creationId xmlns="" xmlns:a16="http://schemas.microsoft.com/office/drawing/2014/main" id="{1434E91C-F012-6046-B7FE-D040033839CB}"/>
              </a:ext>
            </a:extLst>
          </p:cNvPr>
          <p:cNvPicPr>
            <a:picLocks noChangeAspect="1"/>
          </p:cNvPicPr>
          <p:nvPr/>
        </p:nvPicPr>
        <p:blipFill>
          <a:blip r:embed="rId4"/>
          <a:stretch>
            <a:fillRect/>
          </a:stretch>
        </p:blipFill>
        <p:spPr>
          <a:xfrm>
            <a:off x="2533650" y="2760132"/>
            <a:ext cx="8851900" cy="4876800"/>
          </a:xfrm>
          <a:prstGeom prst="rect">
            <a:avLst/>
          </a:prstGeom>
        </p:spPr>
      </p:pic>
    </p:spTree>
    <p:extLst>
      <p:ext uri="{BB962C8B-B14F-4D97-AF65-F5344CB8AC3E}">
        <p14:creationId xmlns:p14="http://schemas.microsoft.com/office/powerpoint/2010/main" val="1539779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Google Shape;450;p102">
            <a:extLst>
              <a:ext uri="{FF2B5EF4-FFF2-40B4-BE49-F238E27FC236}">
                <a16:creationId xmlns="" xmlns:a16="http://schemas.microsoft.com/office/drawing/2014/main" id="{04E7719A-FAE5-AF49-9084-C8058797A849}"/>
              </a:ext>
            </a:extLst>
          </p:cNvPr>
          <p:cNvSpPr txBox="1"/>
          <p:nvPr/>
        </p:nvSpPr>
        <p:spPr>
          <a:xfrm>
            <a:off x="1841578" y="2112064"/>
            <a:ext cx="9232743" cy="5088836"/>
          </a:xfrm>
          <a:prstGeom prst="rect">
            <a:avLst/>
          </a:prstGeom>
          <a:noFill/>
          <a:ln>
            <a:noFill/>
          </a:ln>
        </p:spPr>
        <p:txBody>
          <a:bodyPr spcFirstLastPara="1" wrap="square" lIns="91425" tIns="91425" rIns="91425" bIns="91425" anchor="t" anchorCtr="0">
            <a:noAutofit/>
          </a:bodyPr>
          <a:lstStyle/>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深度学习框架 </a:t>
            </a:r>
            <a:r>
              <a:rPr lang="en-US" altLang="zh-CN" sz="3200" dirty="0" err="1">
                <a:solidFill>
                  <a:srgbClr val="3C4043"/>
                </a:solidFill>
                <a:latin typeface="Microsoft YaHei" charset="-122"/>
                <a:ea typeface="Microsoft YaHei" charset="-122"/>
                <a:cs typeface="Microsoft YaHei" charset="-122"/>
                <a:sym typeface="Google Sans"/>
              </a:rPr>
              <a:t>Keras</a:t>
            </a:r>
            <a:r>
              <a:rPr lang="en-US" altLang="zh-CN" sz="3200" dirty="0">
                <a:solidFill>
                  <a:srgbClr val="3C4043"/>
                </a:solidFill>
                <a:latin typeface="Microsoft YaHei" charset="-122"/>
                <a:ea typeface="Microsoft YaHei" charset="-122"/>
                <a:cs typeface="Microsoft YaHei" charset="-122"/>
                <a:sym typeface="Google Sans"/>
              </a:rPr>
              <a:t> </a:t>
            </a:r>
            <a:r>
              <a:rPr lang="zh-CN" altLang="en-US" sz="3200" dirty="0" smtClean="0">
                <a:solidFill>
                  <a:srgbClr val="3C4043"/>
                </a:solidFill>
                <a:latin typeface="Microsoft YaHei" charset="-122"/>
                <a:ea typeface="Microsoft YaHei" charset="-122"/>
                <a:cs typeface="Microsoft YaHei" charset="-122"/>
                <a:sym typeface="Google Sans"/>
              </a:rPr>
              <a:t>简介</a:t>
            </a:r>
            <a:endParaRPr lang="en-US" altLang="zh-CN" sz="3200" dirty="0" smtClean="0">
              <a:solidFill>
                <a:srgbClr val="3C4043"/>
              </a:solidFill>
              <a:latin typeface="Microsoft YaHei" charset="-122"/>
              <a:ea typeface="Microsoft YaHei" charset="-122"/>
              <a:cs typeface="Microsoft YaHei" charset="-122"/>
              <a:sym typeface="Google Sans"/>
            </a:endParaRPr>
          </a:p>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搭建深度学习开发</a:t>
            </a:r>
            <a:r>
              <a:rPr lang="zh-CN" altLang="en-US" sz="3200" dirty="0" smtClean="0">
                <a:solidFill>
                  <a:srgbClr val="3C4043"/>
                </a:solidFill>
                <a:latin typeface="Microsoft YaHei" charset="-122"/>
                <a:ea typeface="Microsoft YaHei" charset="-122"/>
                <a:cs typeface="Microsoft YaHei" charset="-122"/>
                <a:sym typeface="Google Sans"/>
              </a:rPr>
              <a:t>环境</a:t>
            </a:r>
            <a:endParaRPr lang="en-US" altLang="zh-CN" sz="3200" dirty="0" smtClean="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smtClean="0">
                <a:solidFill>
                  <a:srgbClr val="3C4043"/>
                </a:solidFill>
                <a:latin typeface="Microsoft YaHei" charset="-122"/>
                <a:ea typeface="Microsoft YaHei" charset="-122"/>
                <a:cs typeface="Microsoft YaHei" charset="-122"/>
                <a:sym typeface="Google Sans"/>
              </a:rPr>
              <a:t>数据、模型、损失函数与优化器</a:t>
            </a:r>
            <a:endParaRPr lang="en-US" altLang="zh-CN" sz="3200" dirty="0" smtClean="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smtClean="0">
                <a:solidFill>
                  <a:srgbClr val="3C4043"/>
                </a:solidFill>
                <a:latin typeface="Microsoft YaHei" charset="-122"/>
                <a:ea typeface="Microsoft YaHei" charset="-122"/>
                <a:cs typeface="Microsoft YaHei" charset="-122"/>
                <a:sym typeface="Google Sans"/>
              </a:rPr>
              <a:t>深度学习之</a:t>
            </a:r>
            <a:r>
              <a:rPr lang="en-US" altLang="zh-CN" sz="3200" dirty="0" smtClean="0">
                <a:solidFill>
                  <a:srgbClr val="3C4043"/>
                </a:solidFill>
                <a:latin typeface="Microsoft YaHei" charset="-122"/>
                <a:ea typeface="Microsoft YaHei" charset="-122"/>
                <a:cs typeface="Microsoft YaHei" charset="-122"/>
                <a:sym typeface="Google Sans"/>
              </a:rPr>
              <a:t>”Hello</a:t>
            </a:r>
            <a:r>
              <a:rPr lang="zh-CN" altLang="en-US" sz="3200" dirty="0" smtClean="0">
                <a:solidFill>
                  <a:srgbClr val="3C4043"/>
                </a:solidFill>
                <a:latin typeface="Microsoft YaHei" charset="-122"/>
                <a:ea typeface="Microsoft YaHei" charset="-122"/>
                <a:cs typeface="Microsoft YaHei" charset="-122"/>
                <a:sym typeface="Google Sans"/>
              </a:rPr>
              <a:t> </a:t>
            </a:r>
            <a:r>
              <a:rPr lang="en-US" altLang="zh-CN" sz="3200" dirty="0" smtClean="0">
                <a:solidFill>
                  <a:srgbClr val="3C4043"/>
                </a:solidFill>
                <a:latin typeface="Microsoft YaHei" charset="-122"/>
                <a:ea typeface="Microsoft YaHei" charset="-122"/>
                <a:cs typeface="Microsoft YaHei" charset="-122"/>
                <a:sym typeface="Google Sans"/>
              </a:rPr>
              <a:t>MNIST”</a:t>
            </a:r>
          </a:p>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二分类</a:t>
            </a:r>
            <a:r>
              <a:rPr lang="zh-CN" altLang="en-US" sz="3200" dirty="0" smtClean="0">
                <a:solidFill>
                  <a:srgbClr val="3C4043"/>
                </a:solidFill>
                <a:latin typeface="Microsoft YaHei" charset="-122"/>
                <a:ea typeface="Microsoft YaHei" charset="-122"/>
                <a:cs typeface="Microsoft YaHei" charset="-122"/>
                <a:sym typeface="Google Sans"/>
              </a:rPr>
              <a:t>问题：</a:t>
            </a:r>
            <a:r>
              <a:rPr lang="en-US" altLang="zh-CN" sz="3200" dirty="0" smtClean="0">
                <a:solidFill>
                  <a:srgbClr val="3C4043"/>
                </a:solidFill>
                <a:latin typeface="Microsoft YaHei" charset="-122"/>
                <a:ea typeface="Microsoft YaHei" charset="-122"/>
                <a:cs typeface="Microsoft YaHei" charset="-122"/>
                <a:sym typeface="Google Sans"/>
              </a:rPr>
              <a:t>IMDb</a:t>
            </a:r>
            <a:r>
              <a:rPr lang="zh-CN" altLang="en-US" sz="3200" dirty="0" smtClean="0">
                <a:solidFill>
                  <a:srgbClr val="3C4043"/>
                </a:solidFill>
                <a:latin typeface="Microsoft YaHei" charset="-122"/>
                <a:ea typeface="Microsoft YaHei" charset="-122"/>
                <a:cs typeface="Microsoft YaHei" charset="-122"/>
                <a:sym typeface="Google Sans"/>
              </a:rPr>
              <a:t> 数据集介绍</a:t>
            </a:r>
            <a:endParaRPr lang="en-US" altLang="zh-CN" sz="3200" dirty="0" smtClean="0">
              <a:solidFill>
                <a:srgbClr val="3C4043"/>
              </a:solidFill>
              <a:latin typeface="Microsoft YaHei" charset="-122"/>
              <a:ea typeface="Microsoft YaHei" charset="-122"/>
              <a:cs typeface="Microsoft YaHei" charset="-122"/>
              <a:sym typeface="Google Sans"/>
            </a:endParaRPr>
          </a:p>
          <a:p>
            <a:pPr marL="571500" indent="-571500">
              <a:lnSpc>
                <a:spcPct val="150000"/>
              </a:lnSpc>
              <a:buFont typeface="Arial" panose="020B0604020202020204" pitchFamily="34" charset="0"/>
              <a:buChar char="•"/>
            </a:pPr>
            <a:r>
              <a:rPr lang="zh-CN" altLang="en-US" sz="3200" dirty="0" smtClean="0">
                <a:solidFill>
                  <a:srgbClr val="3C4043"/>
                </a:solidFill>
                <a:latin typeface="Microsoft YaHei" charset="-122"/>
                <a:ea typeface="Microsoft YaHei" charset="-122"/>
                <a:cs typeface="Microsoft YaHei" charset="-122"/>
                <a:sym typeface="Google Sans"/>
              </a:rPr>
              <a:t>二分</a:t>
            </a:r>
            <a:r>
              <a:rPr lang="zh-CN" altLang="en-US" sz="3200" dirty="0" smtClean="0">
                <a:solidFill>
                  <a:srgbClr val="3C4043"/>
                </a:solidFill>
                <a:latin typeface="Microsoft YaHei" charset="-122"/>
                <a:ea typeface="Microsoft YaHei" charset="-122"/>
                <a:cs typeface="Microsoft YaHei" charset="-122"/>
                <a:sym typeface="Google Sans"/>
              </a:rPr>
              <a:t>类问题</a:t>
            </a:r>
            <a:r>
              <a:rPr lang="zh-CN" altLang="en-US" sz="3200" dirty="0" smtClean="0">
                <a:solidFill>
                  <a:srgbClr val="3C4043"/>
                </a:solidFill>
                <a:latin typeface="Microsoft YaHei" charset="-122"/>
                <a:ea typeface="Microsoft YaHei" charset="-122"/>
                <a:cs typeface="Microsoft YaHei" charset="-122"/>
                <a:sym typeface="Google Sans"/>
              </a:rPr>
              <a:t>：电影评论分类模型实践</a:t>
            </a:r>
            <a:endParaRPr lang="en-US" altLang="zh-CN" sz="3200" dirty="0" smtClean="0">
              <a:solidFill>
                <a:srgbClr val="3C4043"/>
              </a:solidFill>
              <a:latin typeface="Microsoft YaHei" charset="-122"/>
              <a:ea typeface="Microsoft YaHei" charset="-122"/>
              <a:cs typeface="Microsoft YaHei" charset="-122"/>
              <a:sym typeface="Google Sans"/>
            </a:endParaRPr>
          </a:p>
        </p:txBody>
      </p:sp>
      <p:sp>
        <p:nvSpPr>
          <p:cNvPr id="5" name="Google Shape;450;p102">
            <a:extLst>
              <a:ext uri="{FF2B5EF4-FFF2-40B4-BE49-F238E27FC236}">
                <a16:creationId xmlns="" xmlns:a16="http://schemas.microsoft.com/office/drawing/2014/main" id="{6DB4F25D-EC9D-EF44-BEFA-70C7EF571A5E}"/>
              </a:ext>
            </a:extLst>
          </p:cNvPr>
          <p:cNvSpPr txBox="1"/>
          <p:nvPr/>
        </p:nvSpPr>
        <p:spPr>
          <a:xfrm>
            <a:off x="1060528" y="626164"/>
            <a:ext cx="9232743" cy="771315"/>
          </a:xfrm>
          <a:prstGeom prst="rect">
            <a:avLst/>
          </a:prstGeom>
          <a:noFill/>
          <a:ln>
            <a:noFill/>
          </a:ln>
        </p:spPr>
        <p:txBody>
          <a:bodyPr spcFirstLastPara="1" wrap="square" lIns="91425" tIns="91425" rIns="91425" bIns="91425" anchor="t" anchorCtr="0">
            <a:noAutofit/>
          </a:bodyPr>
          <a:lstStyle/>
          <a:p>
            <a:pPr lvl="0"/>
            <a:r>
              <a:rPr lang="zh-CN" altLang="en-US" sz="4000" dirty="0">
                <a:solidFill>
                  <a:srgbClr val="3C4043"/>
                </a:solidFill>
                <a:latin typeface="Microsoft YaHei" charset="-122"/>
                <a:ea typeface="Microsoft YaHei" charset="-122"/>
                <a:cs typeface="Microsoft YaHei" charset="-122"/>
                <a:sym typeface="Google Sans"/>
              </a:rPr>
              <a:t>目录</a:t>
            </a:r>
            <a:endParaRPr lang="en-US" altLang="zh-CN"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3371551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获取 </a:t>
            </a:r>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数据集</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00CA33D1-8BBC-444B-8DCB-0B0D60F5007C}"/>
              </a:ext>
            </a:extLst>
          </p:cNvPr>
          <p:cNvPicPr>
            <a:picLocks noChangeAspect="1"/>
          </p:cNvPicPr>
          <p:nvPr/>
        </p:nvPicPr>
        <p:blipFill>
          <a:blip r:embed="rId3"/>
          <a:stretch>
            <a:fillRect/>
          </a:stretch>
        </p:blipFill>
        <p:spPr>
          <a:xfrm>
            <a:off x="657755" y="1438619"/>
            <a:ext cx="13421223" cy="5961963"/>
          </a:xfrm>
          <a:prstGeom prst="rect">
            <a:avLst/>
          </a:prstGeom>
        </p:spPr>
      </p:pic>
    </p:spTree>
    <p:extLst>
      <p:ext uri="{BB962C8B-B14F-4D97-AF65-F5344CB8AC3E}">
        <p14:creationId xmlns:p14="http://schemas.microsoft.com/office/powerpoint/2010/main" val="723205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手写体数字介绍</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
        <p:nvSpPr>
          <p:cNvPr id="19" name="Google Shape;450;p102">
            <a:extLst>
              <a:ext uri="{FF2B5EF4-FFF2-40B4-BE49-F238E27FC236}">
                <a16:creationId xmlns="" xmlns:a16="http://schemas.microsoft.com/office/drawing/2014/main" id="{4920BA65-E867-0842-AD2B-6904829735EE}"/>
              </a:ext>
            </a:extLst>
          </p:cNvPr>
          <p:cNvSpPr txBox="1"/>
          <p:nvPr/>
        </p:nvSpPr>
        <p:spPr>
          <a:xfrm>
            <a:off x="986938" y="1244978"/>
            <a:ext cx="11526795" cy="1853821"/>
          </a:xfrm>
          <a:prstGeom prst="rect">
            <a:avLst/>
          </a:prstGeom>
          <a:noFill/>
          <a:ln>
            <a:noFill/>
          </a:ln>
        </p:spPr>
        <p:txBody>
          <a:bodyPr spcFirstLastPara="1" wrap="square" lIns="91425" tIns="91425" rIns="91425" bIns="91425" anchor="t" anchorCtr="0">
            <a:noAutofit/>
          </a:bodyPr>
          <a:lstStyle/>
          <a:p>
            <a:pPr>
              <a:lnSpc>
                <a:spcPct val="150000"/>
              </a:lnSpc>
            </a:pP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图像数据集使用形如［</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28</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28</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］的二阶数组来表示每个手写体数字，数组中的每个元素对应一个像素点，即每张图像大小固定为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28x28</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像素。</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3" name="Picture 2">
            <a:extLst>
              <a:ext uri="{FF2B5EF4-FFF2-40B4-BE49-F238E27FC236}">
                <a16:creationId xmlns="" xmlns:a16="http://schemas.microsoft.com/office/drawing/2014/main" id="{90F1BF95-C746-E246-B409-FEE58B7FDB70}"/>
              </a:ext>
            </a:extLst>
          </p:cNvPr>
          <p:cNvPicPr>
            <a:picLocks noChangeAspect="1"/>
          </p:cNvPicPr>
          <p:nvPr/>
        </p:nvPicPr>
        <p:blipFill>
          <a:blip r:embed="rId3"/>
          <a:stretch>
            <a:fillRect/>
          </a:stretch>
        </p:blipFill>
        <p:spPr>
          <a:xfrm>
            <a:off x="1299483" y="3376656"/>
            <a:ext cx="10901703" cy="3068022"/>
          </a:xfrm>
          <a:prstGeom prst="rect">
            <a:avLst/>
          </a:prstGeom>
        </p:spPr>
      </p:pic>
    </p:spTree>
    <p:extLst>
      <p:ext uri="{BB962C8B-B14F-4D97-AF65-F5344CB8AC3E}">
        <p14:creationId xmlns:p14="http://schemas.microsoft.com/office/powerpoint/2010/main" val="19053542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''Hello</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MNIST''</a:t>
            </a:r>
          </a:p>
        </p:txBody>
      </p:sp>
      <p:pic>
        <p:nvPicPr>
          <p:cNvPr id="5" name="Picture 2" descr="https://miro.medium.com/max/2200/1*XdCMCaHPt-pqtEibUfAnNw.png">
            <a:extLst>
              <a:ext uri="{FF2B5EF4-FFF2-40B4-BE49-F238E27FC236}">
                <a16:creationId xmlns="" xmlns:a16="http://schemas.microsoft.com/office/drawing/2014/main" id="{536DE511-E19F-4348-97B3-573D87A9A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523" y="1097773"/>
            <a:ext cx="9525000" cy="649431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50;p102">
            <a:extLst>
              <a:ext uri="{FF2B5EF4-FFF2-40B4-BE49-F238E27FC236}">
                <a16:creationId xmlns="" xmlns:a16="http://schemas.microsoft.com/office/drawing/2014/main" id="{683A0286-3EEB-1845-A0B6-80BC315A63E4}"/>
              </a:ext>
            </a:extLst>
          </p:cNvPr>
          <p:cNvSpPr txBox="1"/>
          <p:nvPr/>
        </p:nvSpPr>
        <p:spPr>
          <a:xfrm>
            <a:off x="3378007" y="2351301"/>
            <a:ext cx="2091257" cy="706489"/>
          </a:xfrm>
          <a:prstGeom prst="rect">
            <a:avLst/>
          </a:prstGeom>
          <a:noFill/>
          <a:ln>
            <a:noFill/>
          </a:ln>
        </p:spPr>
        <p:txBody>
          <a:bodyPr spcFirstLastPara="1" wrap="square" lIns="91425" tIns="91425" rIns="91425" bIns="91425" anchor="t" anchorCtr="0">
            <a:noAutofit/>
          </a:bodyPr>
          <a:lstStyle/>
          <a:p>
            <a:pPr lvl="0" algn="ctr"/>
            <a:r>
              <a:rPr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（输入）数据</a:t>
            </a:r>
            <a:endParaRPr lang="en-US" altLang="zh-CN"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7" name="Google Shape;450;p102">
            <a:extLst>
              <a:ext uri="{FF2B5EF4-FFF2-40B4-BE49-F238E27FC236}">
                <a16:creationId xmlns="" xmlns:a16="http://schemas.microsoft.com/office/drawing/2014/main" id="{C86742DB-14FA-DF48-9B5D-1E6B226BB8E1}"/>
              </a:ext>
            </a:extLst>
          </p:cNvPr>
          <p:cNvSpPr txBox="1"/>
          <p:nvPr/>
        </p:nvSpPr>
        <p:spPr>
          <a:xfrm>
            <a:off x="7451478" y="2351301"/>
            <a:ext cx="2091257" cy="706489"/>
          </a:xfrm>
          <a:prstGeom prst="rect">
            <a:avLst/>
          </a:prstGeom>
          <a:noFill/>
          <a:ln>
            <a:noFill/>
          </a:ln>
        </p:spPr>
        <p:txBody>
          <a:bodyPr spcFirstLastPara="1" wrap="square" lIns="91425" tIns="91425" rIns="91425" bIns="91425" anchor="t" anchorCtr="0">
            <a:noAutofit/>
          </a:bodyPr>
          <a:lstStyle/>
          <a:p>
            <a:pPr lvl="0" algn="ctr"/>
            <a:r>
              <a:rPr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模型</a:t>
            </a:r>
            <a:endParaRPr lang="en-US" altLang="zh-CN"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1164299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使用 </a:t>
            </a:r>
            <a:r>
              <a:rPr lang="en-US" altLang="zh-CN" sz="3600" dirty="0" err="1">
                <a:solidFill>
                  <a:srgbClr val="3C4043"/>
                </a:solidFill>
                <a:latin typeface="Times New Roman" panose="02020603050405020304" pitchFamily="18" charset="0"/>
                <a:ea typeface="Google Sans"/>
                <a:cs typeface="Times New Roman" panose="02020603050405020304" pitchFamily="18" charset="0"/>
                <a:sym typeface="Google Sans"/>
              </a:rPr>
              <a:t>Keras</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加载 </a:t>
            </a:r>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数据集</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3" name="Picture 2">
            <a:extLst>
              <a:ext uri="{FF2B5EF4-FFF2-40B4-BE49-F238E27FC236}">
                <a16:creationId xmlns="" xmlns:a16="http://schemas.microsoft.com/office/drawing/2014/main" id="{386F412D-FD54-344A-8588-E58456BA89D3}"/>
              </a:ext>
            </a:extLst>
          </p:cNvPr>
          <p:cNvPicPr>
            <a:picLocks noChangeAspect="1"/>
          </p:cNvPicPr>
          <p:nvPr/>
        </p:nvPicPr>
        <p:blipFill>
          <a:blip r:embed="rId3"/>
          <a:stretch>
            <a:fillRect/>
          </a:stretch>
        </p:blipFill>
        <p:spPr>
          <a:xfrm>
            <a:off x="1468256" y="4465843"/>
            <a:ext cx="11693889" cy="2997589"/>
          </a:xfrm>
          <a:prstGeom prst="rect">
            <a:avLst/>
          </a:prstGeom>
        </p:spPr>
      </p:pic>
      <p:sp>
        <p:nvSpPr>
          <p:cNvPr id="10" name="Google Shape;450;p102">
            <a:extLst>
              <a:ext uri="{FF2B5EF4-FFF2-40B4-BE49-F238E27FC236}">
                <a16:creationId xmlns="" xmlns:a16="http://schemas.microsoft.com/office/drawing/2014/main" id="{196867D7-57E3-D64A-9699-BF4DB34359C7}"/>
              </a:ext>
            </a:extLst>
          </p:cNvPr>
          <p:cNvSpPr txBox="1"/>
          <p:nvPr/>
        </p:nvSpPr>
        <p:spPr>
          <a:xfrm>
            <a:off x="1468256" y="1313800"/>
            <a:ext cx="12593595" cy="2936016"/>
          </a:xfrm>
          <a:prstGeom prst="rect">
            <a:avLst/>
          </a:prstGeom>
          <a:noFill/>
          <a:ln>
            <a:noFill/>
          </a:ln>
        </p:spPr>
        <p:txBody>
          <a:bodyPr spcFirstLastPara="1" wrap="square" lIns="91425" tIns="91425" rIns="91425" bIns="91425" anchor="t" anchorCtr="0">
            <a:noAutofit/>
          </a:bodyPr>
          <a:lstStyle/>
          <a:p>
            <a:pPr>
              <a:lnSpc>
                <a:spcPct val="150000"/>
              </a:lnSpc>
            </a:pPr>
            <a:r>
              <a:rPr lang="en-US" altLang="zh-CN" sz="2400" b="1" dirty="0" err="1">
                <a:solidFill>
                  <a:srgbClr val="3C4043"/>
                </a:solidFill>
                <a:latin typeface="Courier New" panose="02070309020205020404" pitchFamily="49" charset="0"/>
                <a:ea typeface="Google Sans"/>
                <a:cs typeface="Courier New" panose="02070309020205020404" pitchFamily="49" charset="0"/>
                <a:sym typeface="Google Sans"/>
              </a:rPr>
              <a:t>tf.kera.datasets.mnist.load_data</a:t>
            </a: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(path=‘</a:t>
            </a:r>
            <a:r>
              <a:rPr lang="en-US" altLang="zh-CN" sz="2400" b="1" dirty="0" err="1">
                <a:solidFill>
                  <a:srgbClr val="3C4043"/>
                </a:solidFill>
                <a:latin typeface="Courier New" panose="02070309020205020404" pitchFamily="49" charset="0"/>
                <a:ea typeface="Google Sans"/>
                <a:cs typeface="Courier New" panose="02070309020205020404" pitchFamily="49" charset="0"/>
                <a:sym typeface="Google Sans"/>
              </a:rPr>
              <a:t>mnist.npz</a:t>
            </a: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a:t>
            </a:r>
          </a:p>
          <a:p>
            <a:pPr>
              <a:lnSpc>
                <a:spcPct val="150000"/>
              </a:lnSpc>
            </a:pP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Arguments:</a:t>
            </a:r>
          </a:p>
          <a:p>
            <a:pPr marL="342900" indent="-342900">
              <a:lnSpc>
                <a:spcPct val="150000"/>
              </a:lnSpc>
              <a:buFont typeface="Arial" panose="020B0604020202020204" pitchFamily="34" charset="0"/>
              <a:buChar char="•"/>
            </a:pP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path:</a:t>
            </a:r>
            <a:r>
              <a:rPr lang="zh-CN" altLang="en-US" sz="2400" dirty="0">
                <a:solidFill>
                  <a:srgbClr val="3C4043"/>
                </a:solidFill>
                <a:latin typeface="Courier New" panose="02070309020205020404" pitchFamily="49" charset="0"/>
                <a:ea typeface="Google Sans"/>
                <a:cs typeface="Courier New" panose="02070309020205020404" pitchFamily="49" charset="0"/>
                <a:sym typeface="Google Sans"/>
              </a:rPr>
              <a:t>本地缓存 </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MNIST</a:t>
            </a:r>
            <a:r>
              <a:rPr lang="zh-CN" altLang="en-US" sz="2400" dirty="0">
                <a:solidFill>
                  <a:srgbClr val="3C4043"/>
                </a:solidFill>
                <a:latin typeface="Courier New" panose="02070309020205020404" pitchFamily="49" charset="0"/>
                <a:ea typeface="Google Sans"/>
                <a:cs typeface="Courier New" panose="02070309020205020404" pitchFamily="49" charset="0"/>
                <a:sym typeface="Google Sans"/>
              </a:rPr>
              <a:t> 数据集</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mnist.npz</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a:t>
            </a:r>
            <a:r>
              <a:rPr lang="zh-CN" altLang="en-US" sz="2400" dirty="0">
                <a:solidFill>
                  <a:srgbClr val="3C4043"/>
                </a:solidFill>
                <a:latin typeface="Courier New" panose="02070309020205020404" pitchFamily="49" charset="0"/>
                <a:ea typeface="Google Sans"/>
                <a:cs typeface="Courier New" panose="02070309020205020404" pitchFamily="49" charset="0"/>
                <a:sym typeface="Google Sans"/>
              </a:rPr>
              <a:t>的相对路径（</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keras</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/datasets</a:t>
            </a:r>
            <a:r>
              <a:rPr lang="zh-CN" altLang="en-US" sz="2400" dirty="0">
                <a:solidFill>
                  <a:srgbClr val="3C4043"/>
                </a:solidFill>
                <a:latin typeface="Courier New" panose="02070309020205020404" pitchFamily="49" charset="0"/>
                <a:ea typeface="Google Sans"/>
                <a:cs typeface="Courier New" panose="02070309020205020404" pitchFamily="49" charset="0"/>
                <a:sym typeface="Google Sans"/>
              </a:rPr>
              <a:t>）</a:t>
            </a:r>
            <a:endPar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endParaRPr>
          </a:p>
          <a:p>
            <a:pPr>
              <a:lnSpc>
                <a:spcPct val="150000"/>
              </a:lnSpc>
            </a:pP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Returns</a:t>
            </a:r>
            <a:r>
              <a:rPr lang="zh-CN" altLang="en-US" sz="2400" b="1" dirty="0">
                <a:solidFill>
                  <a:srgbClr val="3C4043"/>
                </a:solidFill>
                <a:latin typeface="Courier New" panose="02070309020205020404" pitchFamily="49" charset="0"/>
                <a:ea typeface="Google Sans"/>
                <a:cs typeface="Courier New" panose="02070309020205020404" pitchFamily="49" charset="0"/>
                <a:sym typeface="Google Sans"/>
              </a:rPr>
              <a:t>：</a:t>
            </a:r>
            <a:endPar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endParaRPr>
          </a:p>
          <a:p>
            <a:pPr>
              <a:lnSpc>
                <a:spcPct val="150000"/>
              </a:lnSpc>
            </a:pPr>
            <a:r>
              <a:rPr lang="zh-CN" altLang="en-US" sz="2400" b="1" dirty="0">
                <a:solidFill>
                  <a:srgbClr val="3C4043"/>
                </a:solidFill>
                <a:latin typeface="Courier New" panose="02070309020205020404" pitchFamily="49" charset="0"/>
                <a:ea typeface="Google Sans"/>
                <a:cs typeface="Courier New" panose="02070309020205020404" pitchFamily="49" charset="0"/>
                <a:sym typeface="Google Sans"/>
              </a:rPr>
              <a:t>  </a:t>
            </a: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Tuple</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of </a:t>
            </a:r>
            <a:r>
              <a:rPr lang="en-US" altLang="zh-CN" sz="2400" b="1" dirty="0" err="1">
                <a:solidFill>
                  <a:srgbClr val="3C4043"/>
                </a:solidFill>
                <a:latin typeface="Courier New" panose="02070309020205020404" pitchFamily="49" charset="0"/>
                <a:ea typeface="Google Sans"/>
                <a:cs typeface="Courier New" panose="02070309020205020404" pitchFamily="49" charset="0"/>
                <a:sym typeface="Google Sans"/>
              </a:rPr>
              <a:t>Numpy</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arrays: `(</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x_train</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y_train</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x_test</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y_test</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a:t>
            </a:r>
          </a:p>
        </p:txBody>
      </p:sp>
    </p:spTree>
    <p:extLst>
      <p:ext uri="{BB962C8B-B14F-4D97-AF65-F5344CB8AC3E}">
        <p14:creationId xmlns:p14="http://schemas.microsoft.com/office/powerpoint/2010/main" val="17568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使用 </a:t>
            </a:r>
            <a:r>
              <a:rPr lang="en-US" altLang="zh-CN" sz="3600" dirty="0" err="1">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定义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MNIST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模型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5" name="Picture 4">
            <a:extLst>
              <a:ext uri="{FF2B5EF4-FFF2-40B4-BE49-F238E27FC236}">
                <a16:creationId xmlns="" xmlns:a16="http://schemas.microsoft.com/office/drawing/2014/main" id="{74B3FFE3-E31A-C049-A194-5145CF1AB41E}"/>
              </a:ext>
            </a:extLst>
          </p:cNvPr>
          <p:cNvPicPr>
            <a:picLocks noChangeAspect="1"/>
          </p:cNvPicPr>
          <p:nvPr/>
        </p:nvPicPr>
        <p:blipFill>
          <a:blip r:embed="rId3"/>
          <a:stretch>
            <a:fillRect/>
          </a:stretch>
        </p:blipFill>
        <p:spPr>
          <a:xfrm>
            <a:off x="459430" y="3527348"/>
            <a:ext cx="7704272" cy="4110762"/>
          </a:xfrm>
          <a:prstGeom prst="rect">
            <a:avLst/>
          </a:prstGeom>
        </p:spPr>
      </p:pic>
      <p:pic>
        <p:nvPicPr>
          <p:cNvPr id="6" name="Picture 5">
            <a:extLst>
              <a:ext uri="{FF2B5EF4-FFF2-40B4-BE49-F238E27FC236}">
                <a16:creationId xmlns="" xmlns:a16="http://schemas.microsoft.com/office/drawing/2014/main" id="{0BCD4AA5-43D8-BE45-B583-6F3A3FF095A9}"/>
              </a:ext>
            </a:extLst>
          </p:cNvPr>
          <p:cNvPicPr>
            <a:picLocks noChangeAspect="1"/>
          </p:cNvPicPr>
          <p:nvPr/>
        </p:nvPicPr>
        <p:blipFill>
          <a:blip r:embed="rId4"/>
          <a:stretch>
            <a:fillRect/>
          </a:stretch>
        </p:blipFill>
        <p:spPr>
          <a:xfrm>
            <a:off x="8339994" y="744528"/>
            <a:ext cx="5494212" cy="7300869"/>
          </a:xfrm>
          <a:prstGeom prst="rect">
            <a:avLst/>
          </a:prstGeom>
        </p:spPr>
      </p:pic>
      <p:pic>
        <p:nvPicPr>
          <p:cNvPr id="7" name="Picture 6">
            <a:extLst>
              <a:ext uri="{FF2B5EF4-FFF2-40B4-BE49-F238E27FC236}">
                <a16:creationId xmlns="" xmlns:a16="http://schemas.microsoft.com/office/drawing/2014/main" id="{A1883B5A-BF34-B64A-B99D-9717CB7B7D31}"/>
              </a:ext>
            </a:extLst>
          </p:cNvPr>
          <p:cNvPicPr>
            <a:picLocks noChangeAspect="1"/>
          </p:cNvPicPr>
          <p:nvPr/>
        </p:nvPicPr>
        <p:blipFill>
          <a:blip r:embed="rId5"/>
          <a:stretch>
            <a:fillRect/>
          </a:stretch>
        </p:blipFill>
        <p:spPr>
          <a:xfrm>
            <a:off x="490426" y="1548908"/>
            <a:ext cx="7704272" cy="1905358"/>
          </a:xfrm>
          <a:prstGeom prst="rect">
            <a:avLst/>
          </a:prstGeom>
        </p:spPr>
      </p:pic>
    </p:spTree>
    <p:extLst>
      <p:ext uri="{BB962C8B-B14F-4D97-AF65-F5344CB8AC3E}">
        <p14:creationId xmlns:p14="http://schemas.microsoft.com/office/powerpoint/2010/main" val="28369575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使用 </a:t>
            </a:r>
            <a:r>
              <a:rPr lang="en-US" altLang="zh-CN" sz="3600" dirty="0" err="1">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MNIST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模型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4F80154E-6BD3-864B-9040-1EC8B5079BCF}"/>
              </a:ext>
            </a:extLst>
          </p:cNvPr>
          <p:cNvPicPr>
            <a:picLocks noChangeAspect="1"/>
          </p:cNvPicPr>
          <p:nvPr/>
        </p:nvPicPr>
        <p:blipFill rotWithShape="1">
          <a:blip r:embed="rId3"/>
          <a:srcRect r="14137"/>
          <a:stretch/>
        </p:blipFill>
        <p:spPr>
          <a:xfrm>
            <a:off x="286992" y="2179663"/>
            <a:ext cx="6196721" cy="2763374"/>
          </a:xfrm>
          <a:prstGeom prst="rect">
            <a:avLst/>
          </a:prstGeom>
        </p:spPr>
      </p:pic>
      <p:pic>
        <p:nvPicPr>
          <p:cNvPr id="3" name="Picture 2">
            <a:extLst>
              <a:ext uri="{FF2B5EF4-FFF2-40B4-BE49-F238E27FC236}">
                <a16:creationId xmlns="" xmlns:a16="http://schemas.microsoft.com/office/drawing/2014/main" id="{7A872FBF-2FB5-1B4B-9415-C41CEC3C6B35}"/>
              </a:ext>
            </a:extLst>
          </p:cNvPr>
          <p:cNvPicPr>
            <a:picLocks noChangeAspect="1"/>
          </p:cNvPicPr>
          <p:nvPr/>
        </p:nvPicPr>
        <p:blipFill>
          <a:blip r:embed="rId4"/>
          <a:stretch>
            <a:fillRect/>
          </a:stretch>
        </p:blipFill>
        <p:spPr>
          <a:xfrm>
            <a:off x="6514710" y="2179663"/>
            <a:ext cx="7457396" cy="2578726"/>
          </a:xfrm>
          <a:prstGeom prst="rect">
            <a:avLst/>
          </a:prstGeom>
        </p:spPr>
      </p:pic>
      <p:pic>
        <p:nvPicPr>
          <p:cNvPr id="8" name="Picture 7">
            <a:extLst>
              <a:ext uri="{FF2B5EF4-FFF2-40B4-BE49-F238E27FC236}">
                <a16:creationId xmlns="" xmlns:a16="http://schemas.microsoft.com/office/drawing/2014/main" id="{BEF5BC96-B89D-304B-B26E-FD65DCEFB10C}"/>
              </a:ext>
            </a:extLst>
          </p:cNvPr>
          <p:cNvPicPr>
            <a:picLocks noChangeAspect="1"/>
          </p:cNvPicPr>
          <p:nvPr/>
        </p:nvPicPr>
        <p:blipFill>
          <a:blip r:embed="rId5"/>
          <a:stretch>
            <a:fillRect/>
          </a:stretch>
        </p:blipFill>
        <p:spPr>
          <a:xfrm>
            <a:off x="6576703" y="5496002"/>
            <a:ext cx="7395403" cy="1679713"/>
          </a:xfrm>
          <a:prstGeom prst="rect">
            <a:avLst/>
          </a:prstGeom>
        </p:spPr>
      </p:pic>
      <p:sp>
        <p:nvSpPr>
          <p:cNvPr id="9" name="Rectangle 8">
            <a:extLst>
              <a:ext uri="{FF2B5EF4-FFF2-40B4-BE49-F238E27FC236}">
                <a16:creationId xmlns="" xmlns:a16="http://schemas.microsoft.com/office/drawing/2014/main" id="{E0738995-83F3-2C4B-8F6C-A4287E256AEE}"/>
              </a:ext>
            </a:extLst>
          </p:cNvPr>
          <p:cNvSpPr/>
          <p:nvPr/>
        </p:nvSpPr>
        <p:spPr>
          <a:xfrm>
            <a:off x="1797804" y="2411840"/>
            <a:ext cx="2464230" cy="51734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DBFE0EA1-610B-534D-9A58-F27F9E83DCA2}"/>
              </a:ext>
            </a:extLst>
          </p:cNvPr>
          <p:cNvSpPr/>
          <p:nvPr/>
        </p:nvSpPr>
        <p:spPr>
          <a:xfrm>
            <a:off x="7114557" y="2753201"/>
            <a:ext cx="1264541" cy="25896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 xmlns:a16="http://schemas.microsoft.com/office/drawing/2014/main" id="{7DBE48D0-119A-2148-BBB6-7F1FA7DA845F}"/>
              </a:ext>
            </a:extLst>
          </p:cNvPr>
          <p:cNvSpPr/>
          <p:nvPr/>
        </p:nvSpPr>
        <p:spPr>
          <a:xfrm>
            <a:off x="7114556" y="6456692"/>
            <a:ext cx="1264541" cy="25896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Google Shape;450;p102">
            <a:extLst>
              <a:ext uri="{FF2B5EF4-FFF2-40B4-BE49-F238E27FC236}">
                <a16:creationId xmlns="" xmlns:a16="http://schemas.microsoft.com/office/drawing/2014/main" id="{F5D66064-CB02-A643-A1E9-3FBE07A276EC}"/>
              </a:ext>
            </a:extLst>
          </p:cNvPr>
          <p:cNvSpPr txBox="1"/>
          <p:nvPr/>
        </p:nvSpPr>
        <p:spPr>
          <a:xfrm>
            <a:off x="8851676" y="4789385"/>
            <a:ext cx="2783463" cy="573028"/>
          </a:xfrm>
          <a:prstGeom prst="rect">
            <a:avLst/>
          </a:prstGeom>
          <a:noFill/>
          <a:ln>
            <a:noFill/>
          </a:ln>
        </p:spPr>
        <p:txBody>
          <a:bodyPr spcFirstLastPara="1" wrap="square" lIns="91425" tIns="91425" rIns="91425" bIns="91425" anchor="t" anchorCtr="0">
            <a:noAutofit/>
          </a:bodyPr>
          <a:lstStyle/>
          <a:p>
            <a:pPr lvl="0" algn="ctr"/>
            <a:r>
              <a:rPr lang="en-US" altLang="zh-CN"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p>
        </p:txBody>
      </p:sp>
    </p:spTree>
    <p:extLst>
      <p:ext uri="{BB962C8B-B14F-4D97-AF65-F5344CB8AC3E}">
        <p14:creationId xmlns:p14="http://schemas.microsoft.com/office/powerpoint/2010/main" val="3343319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707124" y="3269950"/>
            <a:ext cx="9232743" cy="1900800"/>
          </a:xfrm>
          <a:prstGeom prst="rect">
            <a:avLst/>
          </a:prstGeom>
          <a:noFill/>
          <a:ln>
            <a:noFill/>
          </a:ln>
        </p:spPr>
        <p:txBody>
          <a:bodyPr spcFirstLastPara="1" wrap="square" lIns="91425" tIns="91425" rIns="91425" bIns="91425" anchor="t" anchorCtr="0">
            <a:noAutofit/>
          </a:bodyPr>
          <a:lstStyle/>
          <a:p>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Hello</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TensorFlow</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p>
        </p:txBody>
      </p:sp>
      <p:sp>
        <p:nvSpPr>
          <p:cNvPr id="3" name="Rectangle 2">
            <a:extLst>
              <a:ext uri="{FF2B5EF4-FFF2-40B4-BE49-F238E27FC236}">
                <a16:creationId xmlns="" xmlns:a16="http://schemas.microsoft.com/office/drawing/2014/main" id="{0BF149E0-5578-1D43-9E6F-08D5A961B2B2}"/>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latin typeface="Times New Roman" panose="02020603050405020304" pitchFamily="18" charset="0"/>
                <a:cs typeface="Times New Roman" panose="02020603050405020304" pitchFamily="18" charset="0"/>
              </a:rPr>
              <a:t>Try</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it</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66579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237191" y="3605808"/>
            <a:ext cx="10156017"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smtClean="0">
                <a:solidFill>
                  <a:srgbClr val="3C4043"/>
                </a:solidFill>
                <a:latin typeface="Microsoft YaHei" charset="-122"/>
                <a:ea typeface="Microsoft YaHei" charset="-122"/>
                <a:cs typeface="Microsoft YaHei" charset="-122"/>
                <a:sym typeface="Google Sans"/>
              </a:rPr>
              <a:t>二分类问题</a:t>
            </a:r>
            <a:r>
              <a:rPr lang="zh-CN" altLang="en-US" sz="4000" dirty="0" smtClean="0">
                <a:solidFill>
                  <a:srgbClr val="3C4043"/>
                </a:solidFill>
                <a:latin typeface="Microsoft YaHei" charset="-122"/>
                <a:ea typeface="Microsoft YaHei" charset="-122"/>
                <a:cs typeface="Microsoft YaHei" charset="-122"/>
                <a:sym typeface="Google Sans"/>
              </a:rPr>
              <a:t>：</a:t>
            </a:r>
            <a:r>
              <a:rPr lang="en-US" altLang="zh-CN" sz="4000" dirty="0" smtClean="0">
                <a:solidFill>
                  <a:srgbClr val="3C4043"/>
                </a:solidFill>
                <a:latin typeface="Microsoft YaHei" charset="-122"/>
                <a:ea typeface="Microsoft YaHei" charset="-122"/>
                <a:cs typeface="Microsoft YaHei" charset="-122"/>
                <a:sym typeface="Google Sans"/>
              </a:rPr>
              <a:t>IMDb</a:t>
            </a:r>
            <a:r>
              <a:rPr lang="zh-CN" altLang="en-US" sz="4000" dirty="0" smtClean="0">
                <a:solidFill>
                  <a:srgbClr val="3C4043"/>
                </a:solidFill>
                <a:latin typeface="Microsoft YaHei" charset="-122"/>
                <a:ea typeface="Microsoft YaHei" charset="-122"/>
                <a:cs typeface="Microsoft YaHei" charset="-122"/>
                <a:sym typeface="Google Sans"/>
              </a:rPr>
              <a:t> 数据集介绍</a:t>
            </a:r>
            <a:endParaRPr lang="zh-CN" altLang="en-US"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718739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rgbClr val="3C4043"/>
                </a:solidFill>
                <a:latin typeface="Microsoft YaHei" charset="-122"/>
                <a:ea typeface="Microsoft YaHei" charset="-122"/>
                <a:cs typeface="Microsoft YaHei" charset="-122"/>
                <a:sym typeface="Google Sans"/>
              </a:rPr>
              <a:t>二分类是什么</a:t>
            </a:r>
            <a:endParaRPr lang="en-US" altLang="zh-CN" sz="3600" dirty="0">
              <a:solidFill>
                <a:srgbClr val="3C4043"/>
              </a:solidFill>
              <a:latin typeface="Microsoft YaHei" charset="-122"/>
              <a:ea typeface="Microsoft YaHei" charset="-122"/>
              <a:cs typeface="Microsoft YaHei" charset="-122"/>
              <a:sym typeface="Google Sans"/>
            </a:endParaRPr>
          </a:p>
        </p:txBody>
      </p:sp>
      <p:pic>
        <p:nvPicPr>
          <p:cNvPr id="3" name="Picture 2">
            <a:extLst>
              <a:ext uri="{FF2B5EF4-FFF2-40B4-BE49-F238E27FC236}">
                <a16:creationId xmlns="" xmlns:a16="http://schemas.microsoft.com/office/drawing/2014/main" id="{BA915D8F-3131-F54A-B112-252614F7EA2E}"/>
              </a:ext>
            </a:extLst>
          </p:cNvPr>
          <p:cNvPicPr>
            <a:picLocks noChangeAspect="1"/>
          </p:cNvPicPr>
          <p:nvPr/>
        </p:nvPicPr>
        <p:blipFill>
          <a:blip r:embed="rId3"/>
          <a:stretch>
            <a:fillRect/>
          </a:stretch>
        </p:blipFill>
        <p:spPr>
          <a:xfrm>
            <a:off x="1258005" y="3098221"/>
            <a:ext cx="3009900" cy="2247900"/>
          </a:xfrm>
          <a:prstGeom prst="rect">
            <a:avLst/>
          </a:prstGeom>
        </p:spPr>
      </p:pic>
      <p:sp>
        <p:nvSpPr>
          <p:cNvPr id="4" name="Right Arrow 3">
            <a:extLst>
              <a:ext uri="{FF2B5EF4-FFF2-40B4-BE49-F238E27FC236}">
                <a16:creationId xmlns="" xmlns:a16="http://schemas.microsoft.com/office/drawing/2014/main" id="{E7EA31A3-398D-5341-96C2-9C4ACA68B6A1}"/>
              </a:ext>
            </a:extLst>
          </p:cNvPr>
          <p:cNvSpPr/>
          <p:nvPr/>
        </p:nvSpPr>
        <p:spPr>
          <a:xfrm>
            <a:off x="4685472" y="40056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905500" y="3098221"/>
            <a:ext cx="3771900" cy="2247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4000" dirty="0" smtClean="0">
                <a:latin typeface="Microsoft YaHei" charset="-122"/>
                <a:ea typeface="Microsoft YaHei" charset="-122"/>
                <a:cs typeface="Microsoft YaHei" charset="-122"/>
              </a:rPr>
              <a:t>模型</a:t>
            </a:r>
            <a:endParaRPr lang="en-US" sz="4000" dirty="0">
              <a:latin typeface="Microsoft YaHei" charset="-122"/>
              <a:ea typeface="Microsoft YaHei" charset="-122"/>
              <a:cs typeface="Microsoft YaHei" charset="-122"/>
            </a:endParaRPr>
          </a:p>
        </p:txBody>
      </p:sp>
      <p:sp>
        <p:nvSpPr>
          <p:cNvPr id="6" name="Right Arrow 5">
            <a:extLst>
              <a:ext uri="{FF2B5EF4-FFF2-40B4-BE49-F238E27FC236}">
                <a16:creationId xmlns="" xmlns:a16="http://schemas.microsoft.com/office/drawing/2014/main" id="{E7EA31A3-398D-5341-96C2-9C4ACA68B6A1}"/>
              </a:ext>
            </a:extLst>
          </p:cNvPr>
          <p:cNvSpPr/>
          <p:nvPr/>
        </p:nvSpPr>
        <p:spPr>
          <a:xfrm rot="19737262">
            <a:off x="10160172" y="3615954"/>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 xmlns:a16="http://schemas.microsoft.com/office/drawing/2014/main" id="{E7EA31A3-398D-5341-96C2-9C4ACA68B6A1}"/>
              </a:ext>
            </a:extLst>
          </p:cNvPr>
          <p:cNvSpPr/>
          <p:nvPr/>
        </p:nvSpPr>
        <p:spPr>
          <a:xfrm rot="2207137">
            <a:off x="10120484" y="4632727"/>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450;p102">
            <a:extLst>
              <a:ext uri="{FF2B5EF4-FFF2-40B4-BE49-F238E27FC236}">
                <a16:creationId xmlns="" xmlns:a16="http://schemas.microsoft.com/office/drawing/2014/main" id="{264C0CC0-140D-DF4A-92EB-6B2012AC84A9}"/>
              </a:ext>
            </a:extLst>
          </p:cNvPr>
          <p:cNvSpPr txBox="1"/>
          <p:nvPr/>
        </p:nvSpPr>
        <p:spPr>
          <a:xfrm>
            <a:off x="10782580" y="3278415"/>
            <a:ext cx="1913777" cy="706489"/>
          </a:xfrm>
          <a:prstGeom prst="rect">
            <a:avLst/>
          </a:prstGeom>
          <a:noFill/>
          <a:ln>
            <a:noFill/>
          </a:ln>
        </p:spPr>
        <p:txBody>
          <a:bodyPr spcFirstLastPara="1" wrap="square" lIns="91425" tIns="91425" rIns="91425" bIns="91425" anchor="t" anchorCtr="0">
            <a:noAutofit/>
          </a:bodyPr>
          <a:lstStyle/>
          <a:p>
            <a:pPr lvl="0" algn="ctr"/>
            <a:r>
              <a:rPr lang="zh-CN" altLang="en-US" sz="3600" dirty="0" smtClean="0">
                <a:solidFill>
                  <a:srgbClr val="3C4043"/>
                </a:solidFill>
                <a:latin typeface="Microsoft YaHei" charset="-122"/>
                <a:ea typeface="Microsoft YaHei" charset="-122"/>
                <a:cs typeface="Microsoft YaHei" charset="-122"/>
                <a:sym typeface="Google Sans"/>
              </a:rPr>
              <a:t>狗</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0" name="Google Shape;450;p102">
            <a:extLst>
              <a:ext uri="{FF2B5EF4-FFF2-40B4-BE49-F238E27FC236}">
                <a16:creationId xmlns="" xmlns:a16="http://schemas.microsoft.com/office/drawing/2014/main" id="{264C0CC0-140D-DF4A-92EB-6B2012AC84A9}"/>
              </a:ext>
            </a:extLst>
          </p:cNvPr>
          <p:cNvSpPr txBox="1"/>
          <p:nvPr/>
        </p:nvSpPr>
        <p:spPr>
          <a:xfrm>
            <a:off x="10782580" y="4750702"/>
            <a:ext cx="1913777" cy="706489"/>
          </a:xfrm>
          <a:prstGeom prst="rect">
            <a:avLst/>
          </a:prstGeom>
          <a:noFill/>
          <a:ln>
            <a:noFill/>
          </a:ln>
        </p:spPr>
        <p:txBody>
          <a:bodyPr spcFirstLastPara="1" wrap="square" lIns="91425" tIns="91425" rIns="91425" bIns="91425" anchor="t" anchorCtr="0">
            <a:noAutofit/>
          </a:bodyPr>
          <a:lstStyle/>
          <a:p>
            <a:pPr lvl="0" algn="ctr"/>
            <a:r>
              <a:rPr lang="zh-CN" altLang="en-US" sz="3600" dirty="0" smtClean="0">
                <a:solidFill>
                  <a:srgbClr val="3C4043"/>
                </a:solidFill>
                <a:latin typeface="Microsoft YaHei" charset="-122"/>
                <a:ea typeface="Microsoft YaHei" charset="-122"/>
                <a:cs typeface="Microsoft YaHei" charset="-122"/>
                <a:sym typeface="Google Sans"/>
              </a:rPr>
              <a:t>猫</a:t>
            </a:r>
            <a:endParaRPr lang="en-US" altLang="zh-CN" sz="36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10116632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rgbClr val="3C4043"/>
                </a:solidFill>
                <a:latin typeface="Microsoft YaHei" charset="-122"/>
                <a:ea typeface="Microsoft YaHei" charset="-122"/>
                <a:cs typeface="Microsoft YaHei" charset="-122"/>
                <a:sym typeface="Google Sans"/>
              </a:rPr>
              <a:t>二分类是什么</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4" name="Right Arrow 3">
            <a:extLst>
              <a:ext uri="{FF2B5EF4-FFF2-40B4-BE49-F238E27FC236}">
                <a16:creationId xmlns="" xmlns:a16="http://schemas.microsoft.com/office/drawing/2014/main" id="{E7EA31A3-398D-5341-96C2-9C4ACA68B6A1}"/>
              </a:ext>
            </a:extLst>
          </p:cNvPr>
          <p:cNvSpPr/>
          <p:nvPr/>
        </p:nvSpPr>
        <p:spPr>
          <a:xfrm>
            <a:off x="4685472" y="40056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905500" y="3098221"/>
            <a:ext cx="3771900" cy="2247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4000" dirty="0" smtClean="0">
                <a:latin typeface="Microsoft YaHei" charset="-122"/>
                <a:ea typeface="Microsoft YaHei" charset="-122"/>
                <a:cs typeface="Microsoft YaHei" charset="-122"/>
              </a:rPr>
              <a:t>模型</a:t>
            </a:r>
            <a:endParaRPr lang="en-US" sz="4000" dirty="0">
              <a:latin typeface="Microsoft YaHei" charset="-122"/>
              <a:ea typeface="Microsoft YaHei" charset="-122"/>
              <a:cs typeface="Microsoft YaHei" charset="-122"/>
            </a:endParaRPr>
          </a:p>
        </p:txBody>
      </p:sp>
      <p:sp>
        <p:nvSpPr>
          <p:cNvPr id="6" name="Right Arrow 5">
            <a:extLst>
              <a:ext uri="{FF2B5EF4-FFF2-40B4-BE49-F238E27FC236}">
                <a16:creationId xmlns="" xmlns:a16="http://schemas.microsoft.com/office/drawing/2014/main" id="{E7EA31A3-398D-5341-96C2-9C4ACA68B6A1}"/>
              </a:ext>
            </a:extLst>
          </p:cNvPr>
          <p:cNvSpPr/>
          <p:nvPr/>
        </p:nvSpPr>
        <p:spPr>
          <a:xfrm rot="19737262">
            <a:off x="10160172" y="3615954"/>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 xmlns:a16="http://schemas.microsoft.com/office/drawing/2014/main" id="{E7EA31A3-398D-5341-96C2-9C4ACA68B6A1}"/>
              </a:ext>
            </a:extLst>
          </p:cNvPr>
          <p:cNvSpPr/>
          <p:nvPr/>
        </p:nvSpPr>
        <p:spPr>
          <a:xfrm rot="2207137">
            <a:off x="10120484" y="4632727"/>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450;p102">
            <a:extLst>
              <a:ext uri="{FF2B5EF4-FFF2-40B4-BE49-F238E27FC236}">
                <a16:creationId xmlns="" xmlns:a16="http://schemas.microsoft.com/office/drawing/2014/main" id="{264C0CC0-140D-DF4A-92EB-6B2012AC84A9}"/>
              </a:ext>
            </a:extLst>
          </p:cNvPr>
          <p:cNvSpPr txBox="1"/>
          <p:nvPr/>
        </p:nvSpPr>
        <p:spPr>
          <a:xfrm>
            <a:off x="1678908" y="3832433"/>
            <a:ext cx="2547238" cy="706489"/>
          </a:xfrm>
          <a:prstGeom prst="rect">
            <a:avLst/>
          </a:prstGeom>
          <a:noFill/>
          <a:ln>
            <a:noFill/>
          </a:ln>
        </p:spPr>
        <p:txBody>
          <a:bodyPr spcFirstLastPara="1" wrap="square" lIns="91425" tIns="91425" rIns="91425" bIns="91425" anchor="t" anchorCtr="0">
            <a:noAutofit/>
          </a:bodyPr>
          <a:lstStyle/>
          <a:p>
            <a:pPr lvl="0" algn="ctr"/>
            <a:r>
              <a:rPr lang="zh-CN" altLang="en-US" sz="3600" dirty="0" smtClean="0">
                <a:solidFill>
                  <a:srgbClr val="3C4043"/>
                </a:solidFill>
                <a:latin typeface="Microsoft YaHei" charset="-122"/>
                <a:ea typeface="Microsoft YaHei" charset="-122"/>
                <a:cs typeface="Microsoft YaHei" charset="-122"/>
                <a:sym typeface="Google Sans"/>
              </a:rPr>
              <a:t>你</a:t>
            </a:r>
            <a:r>
              <a:rPr lang="zh-CN" altLang="en-US" sz="3600" smtClean="0">
                <a:solidFill>
                  <a:srgbClr val="3C4043"/>
                </a:solidFill>
                <a:latin typeface="Microsoft YaHei" charset="-122"/>
                <a:ea typeface="Microsoft YaHei" charset="-122"/>
                <a:cs typeface="Microsoft YaHei" charset="-122"/>
                <a:sym typeface="Google Sans"/>
              </a:rPr>
              <a:t>是个好人</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0" name="Google Shape;450;p102">
            <a:extLst>
              <a:ext uri="{FF2B5EF4-FFF2-40B4-BE49-F238E27FC236}">
                <a16:creationId xmlns="" xmlns:a16="http://schemas.microsoft.com/office/drawing/2014/main" id="{264C0CC0-140D-DF4A-92EB-6B2012AC84A9}"/>
              </a:ext>
            </a:extLst>
          </p:cNvPr>
          <p:cNvSpPr txBox="1"/>
          <p:nvPr/>
        </p:nvSpPr>
        <p:spPr>
          <a:xfrm>
            <a:off x="11106981" y="3226218"/>
            <a:ext cx="1913777" cy="706489"/>
          </a:xfrm>
          <a:prstGeom prst="rect">
            <a:avLst/>
          </a:prstGeom>
          <a:noFill/>
          <a:ln>
            <a:noFill/>
          </a:ln>
        </p:spPr>
        <p:txBody>
          <a:bodyPr spcFirstLastPara="1" wrap="square" lIns="91425" tIns="91425" rIns="91425" bIns="91425" anchor="t" anchorCtr="0">
            <a:noAutofit/>
          </a:bodyPr>
          <a:lstStyle/>
          <a:p>
            <a:pPr lvl="0" algn="ctr"/>
            <a:r>
              <a:rPr lang="en-US" altLang="zh-CN" sz="3600" dirty="0" smtClean="0">
                <a:solidFill>
                  <a:srgbClr val="3C4043"/>
                </a:solidFill>
                <a:latin typeface="Microsoft YaHei" charset="-122"/>
                <a:ea typeface="Microsoft YaHei" charset="-122"/>
                <a:cs typeface="Microsoft YaHei" charset="-122"/>
                <a:sym typeface="Google Sans"/>
              </a:rPr>
              <a:t>“</a:t>
            </a:r>
            <a:r>
              <a:rPr lang="zh-CN" altLang="en-US" sz="3600" dirty="0" smtClean="0">
                <a:solidFill>
                  <a:srgbClr val="3C4043"/>
                </a:solidFill>
                <a:latin typeface="Microsoft YaHei" charset="-122"/>
                <a:ea typeface="Microsoft YaHei" charset="-122"/>
                <a:cs typeface="Microsoft YaHei" charset="-122"/>
                <a:sym typeface="Google Sans"/>
              </a:rPr>
              <a:t>同意</a:t>
            </a:r>
            <a:r>
              <a:rPr lang="en-US" altLang="zh-CN" sz="3600" dirty="0" smtClean="0">
                <a:solidFill>
                  <a:srgbClr val="3C4043"/>
                </a:solidFill>
                <a:latin typeface="Microsoft YaHei" charset="-122"/>
                <a:ea typeface="Microsoft YaHei" charset="-122"/>
                <a:cs typeface="Microsoft YaHei" charset="-122"/>
                <a:sym typeface="Google Sans"/>
              </a:rPr>
              <a:t>”</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1" name="Google Shape;450;p102">
            <a:extLst>
              <a:ext uri="{FF2B5EF4-FFF2-40B4-BE49-F238E27FC236}">
                <a16:creationId xmlns="" xmlns:a16="http://schemas.microsoft.com/office/drawing/2014/main" id="{264C0CC0-140D-DF4A-92EB-6B2012AC84A9}"/>
              </a:ext>
            </a:extLst>
          </p:cNvPr>
          <p:cNvSpPr txBox="1"/>
          <p:nvPr/>
        </p:nvSpPr>
        <p:spPr>
          <a:xfrm>
            <a:off x="10858780" y="4705673"/>
            <a:ext cx="2410180" cy="706489"/>
          </a:xfrm>
          <a:prstGeom prst="rect">
            <a:avLst/>
          </a:prstGeom>
          <a:noFill/>
          <a:ln>
            <a:noFill/>
          </a:ln>
        </p:spPr>
        <p:txBody>
          <a:bodyPr spcFirstLastPara="1" wrap="square" lIns="91425" tIns="91425" rIns="91425" bIns="91425" anchor="t" anchorCtr="0">
            <a:noAutofit/>
          </a:bodyPr>
          <a:lstStyle/>
          <a:p>
            <a:pPr lvl="0" algn="ctr"/>
            <a:r>
              <a:rPr lang="en-US" altLang="zh-CN" sz="3600" smtClean="0">
                <a:solidFill>
                  <a:srgbClr val="3C4043"/>
                </a:solidFill>
                <a:latin typeface="Microsoft YaHei" charset="-122"/>
                <a:ea typeface="Microsoft YaHei" charset="-122"/>
                <a:cs typeface="Microsoft YaHei" charset="-122"/>
                <a:sym typeface="Google Sans"/>
              </a:rPr>
              <a:t>“</a:t>
            </a:r>
            <a:r>
              <a:rPr lang="zh-CN" altLang="en-US" sz="3600" dirty="0" smtClean="0">
                <a:solidFill>
                  <a:srgbClr val="3C4043"/>
                </a:solidFill>
                <a:latin typeface="Microsoft YaHei" charset="-122"/>
                <a:ea typeface="Microsoft YaHei" charset="-122"/>
                <a:cs typeface="Microsoft YaHei" charset="-122"/>
                <a:sym typeface="Google Sans"/>
              </a:rPr>
              <a:t>不同意</a:t>
            </a:r>
            <a:r>
              <a:rPr lang="en-US" altLang="zh-CN" sz="3600" dirty="0" smtClean="0">
                <a:solidFill>
                  <a:srgbClr val="3C4043"/>
                </a:solidFill>
                <a:latin typeface="Microsoft YaHei" charset="-122"/>
                <a:ea typeface="Microsoft YaHei" charset="-122"/>
                <a:cs typeface="Microsoft YaHei" charset="-122"/>
                <a:sym typeface="Google Sans"/>
              </a:rPr>
              <a:t>”</a:t>
            </a:r>
            <a:endParaRPr lang="en-US" altLang="zh-CN" sz="36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859597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深度学习框架 </a:t>
            </a:r>
            <a:r>
              <a:rPr lang="en-US" altLang="zh-CN" sz="4000" dirty="0" err="1">
                <a:solidFill>
                  <a:srgbClr val="3C4043"/>
                </a:solidFill>
                <a:latin typeface="Microsoft YaHei" charset="-122"/>
                <a:ea typeface="Microsoft YaHei" charset="-122"/>
                <a:cs typeface="Microsoft YaHei" charset="-122"/>
                <a:sym typeface="Google Sans"/>
              </a:rPr>
              <a:t>Keras</a:t>
            </a:r>
            <a:r>
              <a:rPr lang="en-US" altLang="zh-CN" sz="4000" dirty="0">
                <a:solidFill>
                  <a:srgbClr val="3C4043"/>
                </a:solidFill>
                <a:latin typeface="Microsoft YaHei" charset="-122"/>
                <a:ea typeface="Microsoft YaHei" charset="-122"/>
                <a:cs typeface="Microsoft YaHei" charset="-122"/>
                <a:sym typeface="Google Sans"/>
              </a:rPr>
              <a:t> </a:t>
            </a:r>
            <a:r>
              <a:rPr lang="zh-CN" altLang="en-US" sz="4000" dirty="0">
                <a:solidFill>
                  <a:srgbClr val="3C4043"/>
                </a:solidFill>
                <a:latin typeface="Microsoft YaHei" charset="-122"/>
                <a:ea typeface="Microsoft YaHei" charset="-122"/>
                <a:cs typeface="Microsoft YaHei" charset="-122"/>
                <a:sym typeface="Google Sans"/>
              </a:rPr>
              <a:t>简介</a:t>
            </a:r>
          </a:p>
        </p:txBody>
      </p:sp>
    </p:spTree>
    <p:extLst>
      <p:ext uri="{BB962C8B-B14F-4D97-AF65-F5344CB8AC3E}">
        <p14:creationId xmlns:p14="http://schemas.microsoft.com/office/powerpoint/2010/main" val="264074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 y="0"/>
            <a:ext cx="14630401" cy="8229600"/>
          </a:xfrm>
          <a:prstGeom prst="rect">
            <a:avLst/>
          </a:prstGeom>
        </p:spPr>
      </p:pic>
    </p:spTree>
    <p:extLst>
      <p:ext uri="{BB962C8B-B14F-4D97-AF65-F5344CB8AC3E}">
        <p14:creationId xmlns:p14="http://schemas.microsoft.com/office/powerpoint/2010/main" val="566056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3"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en-US" altLang="zh-CN" sz="3600" dirty="0" smtClean="0">
                <a:solidFill>
                  <a:srgbClr val="3C4043"/>
                </a:solidFill>
                <a:latin typeface="Microsoft YaHei" charset="-122"/>
                <a:ea typeface="Microsoft YaHei" charset="-122"/>
                <a:cs typeface="Microsoft YaHei" charset="-122"/>
                <a:sym typeface="Google Sans"/>
              </a:rPr>
              <a:t>IMDb</a:t>
            </a:r>
            <a:r>
              <a:rPr lang="zh-CN" altLang="en-US" sz="3600" dirty="0" smtClean="0">
                <a:solidFill>
                  <a:srgbClr val="3C4043"/>
                </a:solidFill>
                <a:latin typeface="Microsoft YaHei" charset="-122"/>
                <a:ea typeface="Microsoft YaHei" charset="-122"/>
                <a:cs typeface="Microsoft YaHei" charset="-122"/>
                <a:sym typeface="Google Sans"/>
              </a:rPr>
              <a:t> </a:t>
            </a:r>
            <a:r>
              <a:rPr lang="en-US" altLang="zh-CN" sz="3600" dirty="0" smtClean="0">
                <a:solidFill>
                  <a:srgbClr val="3C4043"/>
                </a:solidFill>
                <a:latin typeface="Microsoft YaHei" charset="-122"/>
                <a:ea typeface="Microsoft YaHei" charset="-122"/>
                <a:cs typeface="Microsoft YaHei" charset="-122"/>
                <a:sym typeface="Google Sans"/>
              </a:rPr>
              <a:t>Sentiment</a:t>
            </a:r>
            <a:r>
              <a:rPr lang="zh-CN" altLang="en-US" sz="3600" dirty="0" smtClean="0">
                <a:solidFill>
                  <a:srgbClr val="3C4043"/>
                </a:solidFill>
                <a:latin typeface="Microsoft YaHei" charset="-122"/>
                <a:ea typeface="Microsoft YaHei" charset="-122"/>
                <a:cs typeface="Microsoft YaHei" charset="-122"/>
                <a:sym typeface="Google Sans"/>
              </a:rPr>
              <a:t> 数据集</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2" name="Rectangle 1"/>
          <p:cNvSpPr/>
          <p:nvPr/>
        </p:nvSpPr>
        <p:spPr>
          <a:xfrm>
            <a:off x="1266356" y="1666733"/>
            <a:ext cx="12172032" cy="5567037"/>
          </a:xfrm>
          <a:prstGeom prst="rect">
            <a:avLst/>
          </a:prstGeom>
        </p:spPr>
        <p:txBody>
          <a:bodyPr wrap="square">
            <a:spAutoFit/>
          </a:bodyPr>
          <a:lstStyle/>
          <a:p>
            <a:pPr algn="just">
              <a:lnSpc>
                <a:spcPct val="150000"/>
              </a:lnSpc>
            </a:pPr>
            <a:r>
              <a:rPr lang="en-US" sz="2400" dirty="0">
                <a:solidFill>
                  <a:srgbClr val="404040"/>
                </a:solidFill>
                <a:latin typeface="Microsoft YaHei" charset="-122"/>
                <a:ea typeface="Microsoft YaHei" charset="-122"/>
                <a:cs typeface="Microsoft YaHei" charset="-122"/>
              </a:rPr>
              <a:t>Dataset of 25,000 movies reviews from IMDB, labeled by sentiment (positive/negative). Reviews have been preprocessed, and each review is encoded as a </a:t>
            </a:r>
            <a:r>
              <a:rPr lang="en-US" sz="2400" dirty="0">
                <a:solidFill>
                  <a:srgbClr val="8E4A4A"/>
                </a:solidFill>
                <a:latin typeface="Microsoft YaHei" charset="-122"/>
                <a:ea typeface="Microsoft YaHei" charset="-122"/>
                <a:cs typeface="Microsoft YaHei" charset="-122"/>
                <a:hlinkClick r:id="rId3"/>
              </a:rPr>
              <a:t>sequence</a:t>
            </a:r>
            <a:r>
              <a:rPr lang="en-US" sz="2400" dirty="0">
                <a:solidFill>
                  <a:srgbClr val="404040"/>
                </a:solidFill>
                <a:latin typeface="Microsoft YaHei" charset="-122"/>
                <a:ea typeface="Microsoft YaHei" charset="-122"/>
                <a:cs typeface="Microsoft YaHei" charset="-122"/>
              </a:rPr>
              <a:t> of word indexes (integers). 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a:p>
            <a:pPr algn="just">
              <a:lnSpc>
                <a:spcPct val="150000"/>
              </a:lnSpc>
            </a:pPr>
            <a:endParaRPr lang="en-US" sz="2400" dirty="0" smtClean="0">
              <a:solidFill>
                <a:srgbClr val="404040"/>
              </a:solidFill>
              <a:latin typeface="Microsoft YaHei" charset="-122"/>
              <a:ea typeface="Microsoft YaHei" charset="-122"/>
              <a:cs typeface="Microsoft YaHei" charset="-122"/>
            </a:endParaRPr>
          </a:p>
          <a:p>
            <a:pPr algn="just">
              <a:lnSpc>
                <a:spcPct val="150000"/>
              </a:lnSpc>
            </a:pPr>
            <a:r>
              <a:rPr lang="en-US" sz="2400" dirty="0" smtClean="0">
                <a:solidFill>
                  <a:srgbClr val="404040"/>
                </a:solidFill>
                <a:latin typeface="Microsoft YaHei" charset="-122"/>
                <a:ea typeface="Microsoft YaHei" charset="-122"/>
                <a:cs typeface="Microsoft YaHei" charset="-122"/>
              </a:rPr>
              <a:t>As </a:t>
            </a:r>
            <a:r>
              <a:rPr lang="en-US" sz="2400" dirty="0">
                <a:solidFill>
                  <a:srgbClr val="404040"/>
                </a:solidFill>
                <a:latin typeface="Microsoft YaHei" charset="-122"/>
                <a:ea typeface="Microsoft YaHei" charset="-122"/>
                <a:cs typeface="Microsoft YaHei" charset="-122"/>
              </a:rPr>
              <a:t>a convention, "0" does not stand for a specific word, but instead is used to encode any unknown word</a:t>
            </a:r>
            <a:r>
              <a:rPr lang="en-US" sz="2400" dirty="0" smtClean="0">
                <a:solidFill>
                  <a:srgbClr val="404040"/>
                </a:solidFill>
                <a:latin typeface="Microsoft YaHei" charset="-122"/>
                <a:ea typeface="Microsoft YaHei" charset="-122"/>
                <a:cs typeface="Microsoft YaHei" charset="-122"/>
              </a:rPr>
              <a:t>.</a:t>
            </a:r>
            <a:endParaRPr lang="en-US" sz="2400" dirty="0">
              <a:solidFill>
                <a:srgbClr val="40404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141006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1028" name="Picture 4" descr="https://www.kaggleusercontent.com/kf/5290107/eyJhbGciOiJkaXIiLCJlbmMiOiJBMTI4Q0JDLUhTMjU2In0..BUBAHKtfsPXEzgAdqwwknw.gTxJJYiGcEEiFvteMWgMNZrrHzLbFHKOyNAQ3X8efD6HtfasWaUxoEKIaVayyU2D1i65kgNrWWISXYD-QLdJdOQzrMrJsWEvbsS6S435KgDCRUeLPY4843i4HCgbdJAFmy6Z5q7Ply0BsJlwWK74mw.06SYQE4wYM2ZGlYkjT-v-g/__results___files/__results___36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061" y="1111217"/>
            <a:ext cx="10892498" cy="695582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en-US" altLang="zh-CN" sz="3600" dirty="0" smtClean="0">
                <a:solidFill>
                  <a:srgbClr val="3C4043"/>
                </a:solidFill>
                <a:latin typeface="Microsoft YaHei" charset="-122"/>
                <a:ea typeface="Microsoft YaHei" charset="-122"/>
                <a:cs typeface="Microsoft YaHei" charset="-122"/>
                <a:sym typeface="Google Sans"/>
              </a:rPr>
              <a:t>IMDb</a:t>
            </a:r>
            <a:r>
              <a:rPr lang="zh-CN" altLang="en-US" sz="3600" dirty="0" smtClean="0">
                <a:solidFill>
                  <a:srgbClr val="3C4043"/>
                </a:solidFill>
                <a:latin typeface="Microsoft YaHei" charset="-122"/>
                <a:ea typeface="Microsoft YaHei" charset="-122"/>
                <a:cs typeface="Microsoft YaHei" charset="-122"/>
                <a:sym typeface="Google Sans"/>
              </a:rPr>
              <a:t> </a:t>
            </a:r>
            <a:r>
              <a:rPr lang="en-US" altLang="zh-CN" sz="3600" dirty="0" smtClean="0">
                <a:solidFill>
                  <a:srgbClr val="3C4043"/>
                </a:solidFill>
                <a:latin typeface="Microsoft YaHei" charset="-122"/>
                <a:ea typeface="Microsoft YaHei" charset="-122"/>
                <a:cs typeface="Microsoft YaHei" charset="-122"/>
                <a:sym typeface="Google Sans"/>
              </a:rPr>
              <a:t>Sentiment</a:t>
            </a:r>
            <a:r>
              <a:rPr lang="zh-CN" altLang="en-US" sz="3600" dirty="0" smtClean="0">
                <a:solidFill>
                  <a:srgbClr val="3C4043"/>
                </a:solidFill>
                <a:latin typeface="Microsoft YaHei" charset="-122"/>
                <a:ea typeface="Microsoft YaHei" charset="-122"/>
                <a:cs typeface="Microsoft YaHei" charset="-122"/>
                <a:sym typeface="Google Sans"/>
              </a:rPr>
              <a:t> 数据集可视化</a:t>
            </a:r>
            <a:endParaRPr lang="en-US" altLang="zh-CN" sz="36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12963421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rgbClr val="3C4043"/>
                </a:solidFill>
                <a:latin typeface="Microsoft YaHei" charset="-122"/>
                <a:ea typeface="Microsoft YaHei" charset="-122"/>
                <a:cs typeface="Microsoft YaHei" charset="-122"/>
                <a:sym typeface="Google Sans"/>
              </a:rPr>
              <a:t>电影评论分类模型</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4" name="Right Arrow 3">
            <a:extLst>
              <a:ext uri="{FF2B5EF4-FFF2-40B4-BE49-F238E27FC236}">
                <a16:creationId xmlns="" xmlns:a16="http://schemas.microsoft.com/office/drawing/2014/main" id="{E7EA31A3-398D-5341-96C2-9C4ACA68B6A1}"/>
              </a:ext>
            </a:extLst>
          </p:cNvPr>
          <p:cNvSpPr/>
          <p:nvPr/>
        </p:nvSpPr>
        <p:spPr>
          <a:xfrm>
            <a:off x="6074133" y="40056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246397" y="3524287"/>
            <a:ext cx="1935582" cy="13957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4000" dirty="0" smtClean="0">
                <a:latin typeface="Microsoft YaHei" charset="-122"/>
                <a:ea typeface="Microsoft YaHei" charset="-122"/>
                <a:cs typeface="Microsoft YaHei" charset="-122"/>
              </a:rPr>
              <a:t>模型</a:t>
            </a:r>
            <a:endParaRPr lang="en-US" sz="4000" dirty="0">
              <a:latin typeface="Microsoft YaHei" charset="-122"/>
              <a:ea typeface="Microsoft YaHei" charset="-122"/>
              <a:cs typeface="Microsoft YaHei" charset="-122"/>
            </a:endParaRPr>
          </a:p>
        </p:txBody>
      </p:sp>
      <p:sp>
        <p:nvSpPr>
          <p:cNvPr id="6" name="Right Arrow 5">
            <a:extLst>
              <a:ext uri="{FF2B5EF4-FFF2-40B4-BE49-F238E27FC236}">
                <a16:creationId xmlns="" xmlns:a16="http://schemas.microsoft.com/office/drawing/2014/main" id="{E7EA31A3-398D-5341-96C2-9C4ACA68B6A1}"/>
              </a:ext>
            </a:extLst>
          </p:cNvPr>
          <p:cNvSpPr/>
          <p:nvPr/>
        </p:nvSpPr>
        <p:spPr>
          <a:xfrm rot="19737262">
            <a:off x="9489974" y="3490914"/>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 xmlns:a16="http://schemas.microsoft.com/office/drawing/2014/main" id="{E7EA31A3-398D-5341-96C2-9C4ACA68B6A1}"/>
              </a:ext>
            </a:extLst>
          </p:cNvPr>
          <p:cNvSpPr/>
          <p:nvPr/>
        </p:nvSpPr>
        <p:spPr>
          <a:xfrm rot="2207137">
            <a:off x="9450286" y="4507687"/>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450;p102">
            <a:extLst>
              <a:ext uri="{FF2B5EF4-FFF2-40B4-BE49-F238E27FC236}">
                <a16:creationId xmlns="" xmlns:a16="http://schemas.microsoft.com/office/drawing/2014/main" id="{264C0CC0-140D-DF4A-92EB-6B2012AC84A9}"/>
              </a:ext>
            </a:extLst>
          </p:cNvPr>
          <p:cNvSpPr txBox="1"/>
          <p:nvPr/>
        </p:nvSpPr>
        <p:spPr>
          <a:xfrm>
            <a:off x="497528" y="2865018"/>
            <a:ext cx="3006564" cy="2202607"/>
          </a:xfrm>
          <a:prstGeom prst="rect">
            <a:avLst/>
          </a:prstGeom>
          <a:noFill/>
          <a:ln>
            <a:noFill/>
          </a:ln>
        </p:spPr>
        <p:txBody>
          <a:bodyPr spcFirstLastPara="1" wrap="square" lIns="91425" tIns="91425" rIns="91425" bIns="91425" anchor="t" anchorCtr="0">
            <a:noAutofit/>
          </a:bodyPr>
          <a:lstStyle/>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‘amazing’</a:t>
            </a:r>
          </a:p>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‘good’</a:t>
            </a:r>
          </a:p>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‘fantastic’</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0" name="Google Shape;450;p102">
            <a:extLst>
              <a:ext uri="{FF2B5EF4-FFF2-40B4-BE49-F238E27FC236}">
                <a16:creationId xmlns="" xmlns:a16="http://schemas.microsoft.com/office/drawing/2014/main" id="{264C0CC0-140D-DF4A-92EB-6B2012AC84A9}"/>
              </a:ext>
            </a:extLst>
          </p:cNvPr>
          <p:cNvSpPr txBox="1"/>
          <p:nvPr/>
        </p:nvSpPr>
        <p:spPr>
          <a:xfrm>
            <a:off x="10436783" y="3101178"/>
            <a:ext cx="1913777" cy="706489"/>
          </a:xfrm>
          <a:prstGeom prst="rect">
            <a:avLst/>
          </a:prstGeom>
          <a:noFill/>
          <a:ln>
            <a:noFill/>
          </a:ln>
        </p:spPr>
        <p:txBody>
          <a:bodyPr spcFirstLastPara="1" wrap="square" lIns="91425" tIns="91425" rIns="91425" bIns="91425" anchor="t" anchorCtr="0">
            <a:noAutofit/>
          </a:bodyPr>
          <a:lstStyle/>
          <a:p>
            <a:pPr lvl="0" algn="ct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1" name="Google Shape;450;p102">
            <a:extLst>
              <a:ext uri="{FF2B5EF4-FFF2-40B4-BE49-F238E27FC236}">
                <a16:creationId xmlns="" xmlns:a16="http://schemas.microsoft.com/office/drawing/2014/main" id="{264C0CC0-140D-DF4A-92EB-6B2012AC84A9}"/>
              </a:ext>
            </a:extLst>
          </p:cNvPr>
          <p:cNvSpPr txBox="1"/>
          <p:nvPr/>
        </p:nvSpPr>
        <p:spPr>
          <a:xfrm>
            <a:off x="10235958" y="4539993"/>
            <a:ext cx="929230" cy="706489"/>
          </a:xfrm>
          <a:prstGeom prst="rect">
            <a:avLst/>
          </a:prstGeom>
          <a:noFill/>
          <a:ln>
            <a:noFill/>
          </a:ln>
        </p:spPr>
        <p:txBody>
          <a:bodyPr spcFirstLastPara="1" wrap="square" lIns="91425" tIns="91425" rIns="91425" bIns="91425" anchor="t" anchorCtr="0">
            <a:noAutofit/>
          </a:bodyPr>
          <a:lstStyle/>
          <a:p>
            <a:pPr lvl="0" algn="ctr"/>
            <a:r>
              <a:rPr lang="en-US" altLang="zh-CN" sz="3600" dirty="0">
                <a:solidFill>
                  <a:srgbClr val="3C4043"/>
                </a:solidFill>
                <a:latin typeface="Microsoft YaHei" charset="-122"/>
                <a:ea typeface="Microsoft YaHei" charset="-122"/>
                <a:cs typeface="Microsoft YaHei" charset="-122"/>
                <a:sym typeface="Google Sans"/>
              </a:rPr>
              <a:t>1</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2" name="Google Shape;450;p102">
            <a:extLst>
              <a:ext uri="{FF2B5EF4-FFF2-40B4-BE49-F238E27FC236}">
                <a16:creationId xmlns="" xmlns:a16="http://schemas.microsoft.com/office/drawing/2014/main" id="{264C0CC0-140D-DF4A-92EB-6B2012AC84A9}"/>
              </a:ext>
            </a:extLst>
          </p:cNvPr>
          <p:cNvSpPr txBox="1"/>
          <p:nvPr/>
        </p:nvSpPr>
        <p:spPr>
          <a:xfrm>
            <a:off x="4522524" y="2806308"/>
            <a:ext cx="1705441" cy="1995749"/>
          </a:xfrm>
          <a:prstGeom prst="rect">
            <a:avLst/>
          </a:prstGeom>
          <a:noFill/>
          <a:ln>
            <a:noFill/>
          </a:ln>
        </p:spPr>
        <p:txBody>
          <a:bodyPr spcFirstLastPara="1" wrap="square" lIns="91425" tIns="91425" rIns="91425" bIns="91425" anchor="t" anchorCtr="0">
            <a:noAutofit/>
          </a:bodyPr>
          <a:lstStyle/>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[12,</a:t>
            </a:r>
          </a:p>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 22,</a:t>
            </a:r>
          </a:p>
          <a:p>
            <a:pPr lvl="0">
              <a:lnSpc>
                <a:spcPct val="150000"/>
              </a:lnSpc>
            </a:pPr>
            <a:r>
              <a:rPr lang="en-US" altLang="zh-CN" sz="3600" dirty="0">
                <a:solidFill>
                  <a:srgbClr val="3C4043"/>
                </a:solidFill>
                <a:latin typeface="Microsoft YaHei" charset="-122"/>
                <a:ea typeface="Microsoft YaHei" charset="-122"/>
                <a:cs typeface="Microsoft YaHei" charset="-122"/>
                <a:sym typeface="Google Sans"/>
              </a:rPr>
              <a:t> </a:t>
            </a:r>
            <a:r>
              <a:rPr lang="en-US" altLang="zh-CN" sz="3600" dirty="0" smtClean="0">
                <a:solidFill>
                  <a:srgbClr val="3C4043"/>
                </a:solidFill>
                <a:latin typeface="Microsoft YaHei" charset="-122"/>
                <a:ea typeface="Microsoft YaHei" charset="-122"/>
                <a:cs typeface="Microsoft YaHei" charset="-122"/>
                <a:sym typeface="Google Sans"/>
              </a:rPr>
              <a:t>30]</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3" name="Right Arrow 12">
            <a:extLst>
              <a:ext uri="{FF2B5EF4-FFF2-40B4-BE49-F238E27FC236}">
                <a16:creationId xmlns="" xmlns:a16="http://schemas.microsoft.com/office/drawing/2014/main" id="{E7EA31A3-398D-5341-96C2-9C4ACA68B6A1}"/>
              </a:ext>
            </a:extLst>
          </p:cNvPr>
          <p:cNvSpPr/>
          <p:nvPr/>
        </p:nvSpPr>
        <p:spPr>
          <a:xfrm>
            <a:off x="3371573" y="40056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450;p102">
            <a:extLst>
              <a:ext uri="{FF2B5EF4-FFF2-40B4-BE49-F238E27FC236}">
                <a16:creationId xmlns="" xmlns:a16="http://schemas.microsoft.com/office/drawing/2014/main" id="{264C0CC0-140D-DF4A-92EB-6B2012AC84A9}"/>
              </a:ext>
            </a:extLst>
          </p:cNvPr>
          <p:cNvSpPr txBox="1"/>
          <p:nvPr/>
        </p:nvSpPr>
        <p:spPr>
          <a:xfrm>
            <a:off x="10235958" y="3259833"/>
            <a:ext cx="929230" cy="706489"/>
          </a:xfrm>
          <a:prstGeom prst="rect">
            <a:avLst/>
          </a:prstGeom>
          <a:noFill/>
          <a:ln>
            <a:noFill/>
          </a:ln>
        </p:spPr>
        <p:txBody>
          <a:bodyPr spcFirstLastPara="1" wrap="square" lIns="91425" tIns="91425" rIns="91425" bIns="91425" anchor="t" anchorCtr="0">
            <a:noAutofit/>
          </a:bodyPr>
          <a:lstStyle/>
          <a:p>
            <a:pPr lvl="0" algn="ctr"/>
            <a:r>
              <a:rPr lang="en-US" altLang="zh-CN" sz="3600" dirty="0" smtClean="0">
                <a:solidFill>
                  <a:srgbClr val="3C4043"/>
                </a:solidFill>
                <a:latin typeface="Microsoft YaHei" charset="-122"/>
                <a:ea typeface="Microsoft YaHei" charset="-122"/>
                <a:cs typeface="Microsoft YaHei" charset="-122"/>
                <a:sym typeface="Google Sans"/>
              </a:rPr>
              <a:t>0</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5" name="Google Shape;450;p102">
            <a:extLst>
              <a:ext uri="{FF2B5EF4-FFF2-40B4-BE49-F238E27FC236}">
                <a16:creationId xmlns="" xmlns:a16="http://schemas.microsoft.com/office/drawing/2014/main" id="{264C0CC0-140D-DF4A-92EB-6B2012AC84A9}"/>
              </a:ext>
            </a:extLst>
          </p:cNvPr>
          <p:cNvSpPr txBox="1"/>
          <p:nvPr/>
        </p:nvSpPr>
        <p:spPr>
          <a:xfrm>
            <a:off x="12674358" y="4539993"/>
            <a:ext cx="929230" cy="706489"/>
          </a:xfrm>
          <a:prstGeom prst="rect">
            <a:avLst/>
          </a:prstGeom>
          <a:noFill/>
          <a:ln>
            <a:noFill/>
          </a:ln>
        </p:spPr>
        <p:txBody>
          <a:bodyPr spcFirstLastPara="1" wrap="square" lIns="91425" tIns="91425" rIns="91425" bIns="91425" anchor="t" anchorCtr="0">
            <a:noAutofit/>
          </a:bodyPr>
          <a:lstStyle/>
          <a:p>
            <a:pPr lvl="0" algn="ctr"/>
            <a:r>
              <a:rPr lang="zh-CN" altLang="en-US" sz="3600" smtClean="0">
                <a:solidFill>
                  <a:srgbClr val="3C4043"/>
                </a:solidFill>
                <a:latin typeface="Microsoft YaHei" charset="-122"/>
                <a:ea typeface="Microsoft YaHei" charset="-122"/>
                <a:cs typeface="Microsoft YaHei" charset="-122"/>
                <a:sym typeface="Google Sans"/>
              </a:rPr>
              <a:t>好</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6" name="Google Shape;450;p102">
            <a:extLst>
              <a:ext uri="{FF2B5EF4-FFF2-40B4-BE49-F238E27FC236}">
                <a16:creationId xmlns="" xmlns:a16="http://schemas.microsoft.com/office/drawing/2014/main" id="{264C0CC0-140D-DF4A-92EB-6B2012AC84A9}"/>
              </a:ext>
            </a:extLst>
          </p:cNvPr>
          <p:cNvSpPr txBox="1"/>
          <p:nvPr/>
        </p:nvSpPr>
        <p:spPr>
          <a:xfrm>
            <a:off x="12674358" y="3259833"/>
            <a:ext cx="929230" cy="706489"/>
          </a:xfrm>
          <a:prstGeom prst="rect">
            <a:avLst/>
          </a:prstGeom>
          <a:noFill/>
          <a:ln>
            <a:noFill/>
          </a:ln>
        </p:spPr>
        <p:txBody>
          <a:bodyPr spcFirstLastPara="1" wrap="square" lIns="91425" tIns="91425" rIns="91425" bIns="91425" anchor="t" anchorCtr="0">
            <a:noAutofit/>
          </a:bodyPr>
          <a:lstStyle/>
          <a:p>
            <a:pPr lvl="0" algn="ct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7" name="Google Shape;450;p102">
            <a:extLst>
              <a:ext uri="{FF2B5EF4-FFF2-40B4-BE49-F238E27FC236}">
                <a16:creationId xmlns="" xmlns:a16="http://schemas.microsoft.com/office/drawing/2014/main" id="{264C0CC0-140D-DF4A-92EB-6B2012AC84A9}"/>
              </a:ext>
            </a:extLst>
          </p:cNvPr>
          <p:cNvSpPr txBox="1"/>
          <p:nvPr/>
        </p:nvSpPr>
        <p:spPr>
          <a:xfrm>
            <a:off x="12674358" y="3259833"/>
            <a:ext cx="929230" cy="706489"/>
          </a:xfrm>
          <a:prstGeom prst="rect">
            <a:avLst/>
          </a:prstGeom>
          <a:noFill/>
          <a:ln>
            <a:noFill/>
          </a:ln>
        </p:spPr>
        <p:txBody>
          <a:bodyPr spcFirstLastPara="1" wrap="square" lIns="91425" tIns="91425" rIns="91425" bIns="91425" anchor="t" anchorCtr="0">
            <a:noAutofit/>
          </a:bodyPr>
          <a:lstStyle/>
          <a:p>
            <a:pPr lvl="0" algn="ctr"/>
            <a:r>
              <a:rPr lang="zh-CN" altLang="en-US" sz="3600" dirty="0" smtClean="0">
                <a:solidFill>
                  <a:srgbClr val="3C4043"/>
                </a:solidFill>
                <a:latin typeface="Microsoft YaHei" charset="-122"/>
                <a:ea typeface="Microsoft YaHei" charset="-122"/>
                <a:cs typeface="Microsoft YaHei" charset="-122"/>
                <a:sym typeface="Google Sans"/>
              </a:rPr>
              <a:t>差</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8" name="Right Arrow 17">
            <a:extLst>
              <a:ext uri="{FF2B5EF4-FFF2-40B4-BE49-F238E27FC236}">
                <a16:creationId xmlns="" xmlns:a16="http://schemas.microsoft.com/office/drawing/2014/main" id="{E7EA31A3-398D-5341-96C2-9C4ACA68B6A1}"/>
              </a:ext>
            </a:extLst>
          </p:cNvPr>
          <p:cNvSpPr/>
          <p:nvPr/>
        </p:nvSpPr>
        <p:spPr>
          <a:xfrm>
            <a:off x="11534668" y="3351039"/>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 xmlns:a16="http://schemas.microsoft.com/office/drawing/2014/main" id="{E7EA31A3-398D-5341-96C2-9C4ACA68B6A1}"/>
              </a:ext>
            </a:extLst>
          </p:cNvPr>
          <p:cNvSpPr/>
          <p:nvPr/>
        </p:nvSpPr>
        <p:spPr>
          <a:xfrm>
            <a:off x="11534668" y="4692159"/>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E0738995-83F3-2C4B-8F6C-A4287E256AEE}"/>
              </a:ext>
            </a:extLst>
          </p:cNvPr>
          <p:cNvSpPr/>
          <p:nvPr/>
        </p:nvSpPr>
        <p:spPr>
          <a:xfrm>
            <a:off x="4340530" y="2411840"/>
            <a:ext cx="6824658" cy="380608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202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使用 </a:t>
            </a:r>
            <a:r>
              <a:rPr lang="en-US" altLang="zh-CN" sz="3600" dirty="0" err="1">
                <a:solidFill>
                  <a:srgbClr val="3C4043"/>
                </a:solidFill>
                <a:latin typeface="Times New Roman" panose="02020603050405020304" pitchFamily="18" charset="0"/>
                <a:ea typeface="Google Sans"/>
                <a:cs typeface="Times New Roman" panose="02020603050405020304" pitchFamily="18" charset="0"/>
                <a:sym typeface="Google Sans"/>
              </a:rPr>
              <a:t>Keras</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加载 </a:t>
            </a:r>
            <a:r>
              <a:rPr lang="en-US" altLang="zh-CN" sz="3600" dirty="0" smtClean="0">
                <a:solidFill>
                  <a:srgbClr val="3C4043"/>
                </a:solidFill>
                <a:latin typeface="Times New Roman" panose="02020603050405020304" pitchFamily="18" charset="0"/>
                <a:ea typeface="Google Sans"/>
                <a:cs typeface="Times New Roman" panose="02020603050405020304" pitchFamily="18" charset="0"/>
                <a:sym typeface="Google Sans"/>
              </a:rPr>
              <a:t>IMDb</a:t>
            </a:r>
            <a:r>
              <a:rPr lang="zh-CN" altLang="en-US" sz="3600" dirty="0" smtClean="0">
                <a:solidFill>
                  <a:srgbClr val="3C4043"/>
                </a:solidFill>
                <a:latin typeface="Times New Roman" panose="02020603050405020304" pitchFamily="18" charset="0"/>
                <a:ea typeface="Google Sans"/>
                <a:cs typeface="Times New Roman" panose="02020603050405020304" pitchFamily="18" charset="0"/>
                <a:sym typeface="Google Sans"/>
              </a:rPr>
              <a:t> 数据</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集</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2" name="Picture 1"/>
          <p:cNvPicPr>
            <a:picLocks noChangeAspect="1"/>
          </p:cNvPicPr>
          <p:nvPr/>
        </p:nvPicPr>
        <p:blipFill>
          <a:blip r:embed="rId3"/>
          <a:stretch>
            <a:fillRect/>
          </a:stretch>
        </p:blipFill>
        <p:spPr>
          <a:xfrm>
            <a:off x="530670" y="1732915"/>
            <a:ext cx="13569061" cy="4763770"/>
          </a:xfrm>
          <a:prstGeom prst="rect">
            <a:avLst/>
          </a:prstGeom>
        </p:spPr>
      </p:pic>
    </p:spTree>
    <p:extLst>
      <p:ext uri="{BB962C8B-B14F-4D97-AF65-F5344CB8AC3E}">
        <p14:creationId xmlns:p14="http://schemas.microsoft.com/office/powerpoint/2010/main" val="17755526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smtClean="0">
                <a:solidFill>
                  <a:srgbClr val="3C4043"/>
                </a:solidFill>
                <a:latin typeface="Times New Roman" panose="02020603050405020304" pitchFamily="18" charset="0"/>
                <a:ea typeface="Google Sans"/>
                <a:cs typeface="Times New Roman" panose="02020603050405020304" pitchFamily="18" charset="0"/>
                <a:sym typeface="Google Sans"/>
              </a:rPr>
              <a:t>向量化数据</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8" name="Picture 7"/>
          <p:cNvPicPr>
            <a:picLocks noChangeAspect="1"/>
          </p:cNvPicPr>
          <p:nvPr/>
        </p:nvPicPr>
        <p:blipFill>
          <a:blip r:embed="rId3"/>
          <a:stretch>
            <a:fillRect/>
          </a:stretch>
        </p:blipFill>
        <p:spPr>
          <a:xfrm>
            <a:off x="1309316" y="1036538"/>
            <a:ext cx="12011769" cy="7009965"/>
          </a:xfrm>
          <a:prstGeom prst="rect">
            <a:avLst/>
          </a:prstGeom>
        </p:spPr>
      </p:pic>
    </p:spTree>
    <p:extLst>
      <p:ext uri="{BB962C8B-B14F-4D97-AF65-F5344CB8AC3E}">
        <p14:creationId xmlns:p14="http://schemas.microsoft.com/office/powerpoint/2010/main" val="7506002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237191" y="3605808"/>
            <a:ext cx="10156017"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smtClean="0">
                <a:solidFill>
                  <a:srgbClr val="3C4043"/>
                </a:solidFill>
                <a:latin typeface="Microsoft YaHei" charset="-122"/>
                <a:ea typeface="Microsoft YaHei" charset="-122"/>
                <a:cs typeface="Microsoft YaHei" charset="-122"/>
                <a:sym typeface="Google Sans"/>
              </a:rPr>
              <a:t>二分类问题：电影</a:t>
            </a:r>
            <a:r>
              <a:rPr lang="zh-CN" altLang="en-US" sz="4000" dirty="0">
                <a:solidFill>
                  <a:srgbClr val="3C4043"/>
                </a:solidFill>
                <a:latin typeface="Microsoft YaHei" charset="-122"/>
                <a:ea typeface="Microsoft YaHei" charset="-122"/>
                <a:cs typeface="Microsoft YaHei" charset="-122"/>
                <a:sym typeface="Google Sans"/>
              </a:rPr>
              <a:t>评论</a:t>
            </a:r>
            <a:r>
              <a:rPr lang="zh-CN" altLang="en-US" sz="4000" dirty="0" smtClean="0">
                <a:solidFill>
                  <a:srgbClr val="3C4043"/>
                </a:solidFill>
                <a:latin typeface="Microsoft YaHei" charset="-122"/>
                <a:ea typeface="Microsoft YaHei" charset="-122"/>
                <a:cs typeface="Microsoft YaHei" charset="-122"/>
                <a:sym typeface="Google Sans"/>
              </a:rPr>
              <a:t>分类模型实践</a:t>
            </a:r>
            <a:endParaRPr lang="zh-CN" altLang="en-US"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3261573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使用 </a:t>
            </a:r>
            <a:r>
              <a:rPr lang="en-US" altLang="zh-CN" sz="3600" dirty="0" err="1">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定义 </a:t>
            </a:r>
            <a:r>
              <a:rPr lang="zh-CN" altLang="en-US" sz="3600" dirty="0" smtClean="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电影评论分类模型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p:cNvPicPr>
            <a:picLocks noChangeAspect="1"/>
          </p:cNvPicPr>
          <p:nvPr/>
        </p:nvPicPr>
        <p:blipFill>
          <a:blip r:embed="rId3"/>
          <a:stretch>
            <a:fillRect/>
          </a:stretch>
        </p:blipFill>
        <p:spPr>
          <a:xfrm>
            <a:off x="8738870" y="1515672"/>
            <a:ext cx="5524500" cy="5003800"/>
          </a:xfrm>
          <a:prstGeom prst="rect">
            <a:avLst/>
          </a:prstGeom>
        </p:spPr>
      </p:pic>
      <p:pic>
        <p:nvPicPr>
          <p:cNvPr id="8" name="Picture 7"/>
          <p:cNvPicPr>
            <a:picLocks noChangeAspect="1"/>
          </p:cNvPicPr>
          <p:nvPr/>
        </p:nvPicPr>
        <p:blipFill>
          <a:blip r:embed="rId4"/>
          <a:stretch>
            <a:fillRect/>
          </a:stretch>
        </p:blipFill>
        <p:spPr>
          <a:xfrm>
            <a:off x="628597" y="1515672"/>
            <a:ext cx="8089900" cy="5499100"/>
          </a:xfrm>
          <a:prstGeom prst="rect">
            <a:avLst/>
          </a:prstGeom>
        </p:spPr>
      </p:pic>
    </p:spTree>
    <p:extLst>
      <p:ext uri="{BB962C8B-B14F-4D97-AF65-F5344CB8AC3E}">
        <p14:creationId xmlns:p14="http://schemas.microsoft.com/office/powerpoint/2010/main" val="21392810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707124" y="3269950"/>
            <a:ext cx="9232743" cy="1900800"/>
          </a:xfrm>
          <a:prstGeom prst="rect">
            <a:avLst/>
          </a:prstGeom>
          <a:noFill/>
          <a:ln>
            <a:noFill/>
          </a:ln>
        </p:spPr>
        <p:txBody>
          <a:bodyPr spcFirstLastPara="1" wrap="square" lIns="91425" tIns="91425" rIns="91425" bIns="91425" anchor="t" anchorCtr="0">
            <a:noAutofit/>
          </a:bodyPr>
          <a:lstStyle/>
          <a:p>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Hello</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TensorFlow</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p>
        </p:txBody>
      </p:sp>
      <p:sp>
        <p:nvSpPr>
          <p:cNvPr id="3" name="Rectangle 2">
            <a:extLst>
              <a:ext uri="{FF2B5EF4-FFF2-40B4-BE49-F238E27FC236}">
                <a16:creationId xmlns="" xmlns:a16="http://schemas.microsoft.com/office/drawing/2014/main" id="{0BF149E0-5578-1D43-9E6F-08D5A961B2B2}"/>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latin typeface="Times New Roman" panose="02020603050405020304" pitchFamily="18" charset="0"/>
                <a:cs typeface="Times New Roman" panose="02020603050405020304" pitchFamily="18" charset="0"/>
              </a:rPr>
              <a:t>Try</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it</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6819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en-US" altLang="zh-CN" sz="3600" dirty="0" err="1">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简介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833C18CD-DB61-4249-A870-7D744C27862A}"/>
              </a:ext>
            </a:extLst>
          </p:cNvPr>
          <p:cNvPicPr>
            <a:picLocks noChangeAspect="1"/>
          </p:cNvPicPr>
          <p:nvPr/>
        </p:nvPicPr>
        <p:blipFill>
          <a:blip r:embed="rId3"/>
          <a:stretch>
            <a:fillRect/>
          </a:stretch>
        </p:blipFill>
        <p:spPr>
          <a:xfrm>
            <a:off x="3505200" y="3009900"/>
            <a:ext cx="7620000" cy="2209800"/>
          </a:xfrm>
          <a:prstGeom prst="rect">
            <a:avLst/>
          </a:prstGeom>
        </p:spPr>
      </p:pic>
    </p:spTree>
    <p:extLst>
      <p:ext uri="{BB962C8B-B14F-4D97-AF65-F5344CB8AC3E}">
        <p14:creationId xmlns:p14="http://schemas.microsoft.com/office/powerpoint/2010/main" val="837052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主流深度学习框架热度对比</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 xmlns:a16="http://schemas.microsoft.com/office/drawing/2014/main" id="{E951266C-E314-7A40-A9AF-74734E42AAD9}"/>
              </a:ext>
            </a:extLst>
          </p:cNvPr>
          <p:cNvPicPr>
            <a:picLocks noChangeAspect="1"/>
          </p:cNvPicPr>
          <p:nvPr/>
        </p:nvPicPr>
        <p:blipFill>
          <a:blip r:embed="rId3"/>
          <a:stretch>
            <a:fillRect/>
          </a:stretch>
        </p:blipFill>
        <p:spPr>
          <a:xfrm>
            <a:off x="3519313" y="1092237"/>
            <a:ext cx="7567787" cy="6954182"/>
          </a:xfrm>
          <a:prstGeom prst="rect">
            <a:avLst/>
          </a:prstGeom>
        </p:spPr>
      </p:pic>
    </p:spTree>
    <p:extLst>
      <p:ext uri="{BB962C8B-B14F-4D97-AF65-F5344CB8AC3E}">
        <p14:creationId xmlns:p14="http://schemas.microsoft.com/office/powerpoint/2010/main" val="146449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主流深度学习框架热度对比</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B168D121-6EE0-EA4E-A498-F08428B2220A}"/>
              </a:ext>
            </a:extLst>
          </p:cNvPr>
          <p:cNvPicPr>
            <a:picLocks noChangeAspect="1"/>
          </p:cNvPicPr>
          <p:nvPr/>
        </p:nvPicPr>
        <p:blipFill>
          <a:blip r:embed="rId3"/>
          <a:stretch>
            <a:fillRect/>
          </a:stretch>
        </p:blipFill>
        <p:spPr>
          <a:xfrm>
            <a:off x="3556501" y="1097773"/>
            <a:ext cx="7530599" cy="6935588"/>
          </a:xfrm>
          <a:prstGeom prst="rect">
            <a:avLst/>
          </a:prstGeom>
        </p:spPr>
      </p:pic>
    </p:spTree>
    <p:extLst>
      <p:ext uri="{BB962C8B-B14F-4D97-AF65-F5344CB8AC3E}">
        <p14:creationId xmlns:p14="http://schemas.microsoft.com/office/powerpoint/2010/main" val="30420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主流深度学习框架热度对比</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5" name="Picture 4">
            <a:extLst>
              <a:ext uri="{FF2B5EF4-FFF2-40B4-BE49-F238E27FC236}">
                <a16:creationId xmlns="" xmlns:a16="http://schemas.microsoft.com/office/drawing/2014/main" id="{042091B9-5782-FE41-96EE-E10047F14329}"/>
              </a:ext>
            </a:extLst>
          </p:cNvPr>
          <p:cNvPicPr>
            <a:picLocks noChangeAspect="1"/>
          </p:cNvPicPr>
          <p:nvPr/>
        </p:nvPicPr>
        <p:blipFill>
          <a:blip r:embed="rId3"/>
          <a:stretch>
            <a:fillRect/>
          </a:stretch>
        </p:blipFill>
        <p:spPr>
          <a:xfrm>
            <a:off x="2314828" y="1097773"/>
            <a:ext cx="10000745" cy="6775867"/>
          </a:xfrm>
          <a:prstGeom prst="rect">
            <a:avLst/>
          </a:prstGeom>
        </p:spPr>
      </p:pic>
    </p:spTree>
    <p:extLst>
      <p:ext uri="{BB962C8B-B14F-4D97-AF65-F5344CB8AC3E}">
        <p14:creationId xmlns:p14="http://schemas.microsoft.com/office/powerpoint/2010/main" val="100775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en-US" altLang="zh-CN" sz="3600" dirty="0" err="1" smtClean="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en-US" altLang="zh-CN" sz="3600" dirty="0" smtClean="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zh-CN" altLang="en-US" sz="3600" dirty="0" smtClean="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支持的计算后端</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8303B14D-6965-6745-BFC8-89886B4DD1C3}"/>
              </a:ext>
            </a:extLst>
          </p:cNvPr>
          <p:cNvPicPr>
            <a:picLocks noChangeAspect="1"/>
          </p:cNvPicPr>
          <p:nvPr/>
        </p:nvPicPr>
        <p:blipFill>
          <a:blip r:embed="rId3"/>
          <a:stretch>
            <a:fillRect/>
          </a:stretch>
        </p:blipFill>
        <p:spPr>
          <a:xfrm>
            <a:off x="3482686" y="2292325"/>
            <a:ext cx="8439945" cy="4822822"/>
          </a:xfrm>
          <a:prstGeom prst="rect">
            <a:avLst/>
          </a:prstGeom>
        </p:spPr>
      </p:pic>
      <p:sp>
        <p:nvSpPr>
          <p:cNvPr id="6" name="Google Shape;450;p102">
            <a:extLst>
              <a:ext uri="{FF2B5EF4-FFF2-40B4-BE49-F238E27FC236}">
                <a16:creationId xmlns="" xmlns:a16="http://schemas.microsoft.com/office/drawing/2014/main" id="{9462251C-D1E3-0347-A90B-3D8A40C6B785}"/>
              </a:ext>
            </a:extLst>
          </p:cNvPr>
          <p:cNvSpPr txBox="1"/>
          <p:nvPr/>
        </p:nvSpPr>
        <p:spPr>
          <a:xfrm>
            <a:off x="1022182" y="2150897"/>
            <a:ext cx="1845005" cy="508484"/>
          </a:xfrm>
          <a:prstGeom prst="rect">
            <a:avLst/>
          </a:prstGeom>
          <a:noFill/>
          <a:ln>
            <a:noFill/>
          </a:ln>
        </p:spPr>
        <p:txBody>
          <a:bodyPr spcFirstLastPara="1" wrap="square" lIns="91425" tIns="91425" rIns="91425" bIns="91425" anchor="t" anchorCtr="0">
            <a:noAutofit/>
          </a:bodyPr>
          <a:lstStyle/>
          <a:p>
            <a:pPr lvl="0" algn="ctr"/>
            <a:r>
              <a:rPr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图需要重绘</a:t>
            </a:r>
            <a:endParaRPr lang="en-US" altLang="zh-CN"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850203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搭建深度学习开发环境</a:t>
            </a:r>
          </a:p>
        </p:txBody>
      </p:sp>
    </p:spTree>
    <p:extLst>
      <p:ext uri="{BB962C8B-B14F-4D97-AF65-F5344CB8AC3E}">
        <p14:creationId xmlns:p14="http://schemas.microsoft.com/office/powerpoint/2010/main" val="118216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caicloud</Template>
  <TotalTime>17762</TotalTime>
  <Words>604</Words>
  <Application>Microsoft Macintosh PowerPoint</Application>
  <PresentationFormat>Custom</PresentationFormat>
  <Paragraphs>99</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Calibri</vt:lpstr>
      <vt:lpstr>Courier New</vt:lpstr>
      <vt:lpstr>Google Sans</vt:lpstr>
      <vt:lpstr>Microsoft YaHei</vt:lpstr>
      <vt:lpstr>Times New Roman</vt:lpstr>
      <vt:lpstr>等线</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Peng Jingtian</cp:lastModifiedBy>
  <cp:revision>525</cp:revision>
  <dcterms:modified xsi:type="dcterms:W3CDTF">2019-09-01T05:53:16Z</dcterms:modified>
</cp:coreProperties>
</file>